
<file path=[Content_Types].xml><?xml version="1.0" encoding="utf-8"?>
<Types xmlns="http://schemas.openxmlformats.org/package/2006/content-types">
  <Default Extension="png" ContentType="image/png"/>
  <Default Extension="webp"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MuseoModerno Medium" panose="020B0604020202020204" charset="0"/>
      <p:regular r:id="rId17"/>
    </p:embeddedFont>
    <p:embeddedFont>
      <p:font typeface="Source Sans Pro" panose="020B0503030403020204" pitchFamily="34" charset="0"/>
      <p:regular r:id="rId18"/>
      <p:bold r:id="rId19"/>
    </p:embeddedFont>
    <p:embeddedFont>
      <p:font typeface="Source Sans Pro Bold" panose="020B0703030403020204" pitchFamily="34" charset="0"/>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5"/>
    <a:srgbClr val="F7F0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24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Kosova Travel Guide: A Project Overview</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Welcome! We're excited to introduce Kosova Travel Guide, an innovative online platform that aims to revolutionize travel experiences in Kosovo. This presentation outlines our vision, key features, and development strategy for this project.</a:t>
            </a:r>
            <a:endParaRPr lang="en-US" sz="1750" dirty="0"/>
          </a:p>
        </p:txBody>
      </p:sp>
      <p:sp>
        <p:nvSpPr>
          <p:cNvPr id="5" name="Shape 2"/>
          <p:cNvSpPr/>
          <p:nvPr/>
        </p:nvSpPr>
        <p:spPr>
          <a:xfrm>
            <a:off x="793790" y="5665470"/>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5648563"/>
            <a:ext cx="2621476" cy="1358293"/>
          </a:xfrm>
          <a:prstGeom prst="rect">
            <a:avLst/>
          </a:prstGeom>
          <a:noFill/>
          <a:ln/>
        </p:spPr>
        <p:txBody>
          <a:bodyPr wrap="none" lIns="0" tIns="0" rIns="0" bIns="0" rtlCol="0" anchor="t"/>
          <a:lstStyle/>
          <a:p>
            <a:pPr marL="0" indent="0" algn="l">
              <a:lnSpc>
                <a:spcPts val="3100"/>
              </a:lnSpc>
              <a:buNone/>
            </a:pPr>
            <a:r>
              <a:rPr lang="en-US" sz="2200" b="1" dirty="0">
                <a:solidFill>
                  <a:srgbClr val="2B4150"/>
                </a:solidFill>
                <a:latin typeface="Source Sans Pro Bold" pitchFamily="34" charset="0"/>
                <a:ea typeface="Source Sans Pro Bold" pitchFamily="34" charset="-122"/>
                <a:cs typeface="Source Sans Pro Bold" pitchFamily="34" charset="-120"/>
              </a:rPr>
              <a:t>By: Adhurim Canhasi</a:t>
            </a:r>
          </a:p>
          <a:p>
            <a:pPr marL="0" indent="0" algn="l">
              <a:lnSpc>
                <a:spcPts val="3100"/>
              </a:lnSpc>
              <a:buNone/>
            </a:pPr>
            <a:r>
              <a:rPr lang="en-US" sz="2200" b="1" dirty="0">
                <a:solidFill>
                  <a:srgbClr val="2B4150"/>
                </a:solidFill>
                <a:latin typeface="Source Sans Pro Bold" pitchFamily="34" charset="0"/>
                <a:ea typeface="Source Sans Pro Bold" pitchFamily="34" charset="-122"/>
                <a:cs typeface="Source Sans Pro Bold" pitchFamily="34" charset="-120"/>
              </a:rPr>
              <a:t>        </a:t>
            </a:r>
            <a:r>
              <a:rPr lang="en-US" sz="2200" b="1" dirty="0" err="1">
                <a:solidFill>
                  <a:srgbClr val="2B4150"/>
                </a:solidFill>
                <a:latin typeface="Source Sans Pro Bold" pitchFamily="34" charset="0"/>
                <a:ea typeface="Source Sans Pro Bold" pitchFamily="34" charset="-122"/>
                <a:cs typeface="Source Sans Pro Bold" pitchFamily="34" charset="-120"/>
              </a:rPr>
              <a:t>Arjeta</a:t>
            </a:r>
            <a:r>
              <a:rPr lang="en-US" sz="2200" b="1" dirty="0">
                <a:solidFill>
                  <a:srgbClr val="2B4150"/>
                </a:solidFill>
                <a:latin typeface="Source Sans Pro Bold" pitchFamily="34" charset="0"/>
                <a:ea typeface="Source Sans Pro Bold" pitchFamily="34" charset="-122"/>
                <a:cs typeface="Source Sans Pro Bold" pitchFamily="34" charset="-120"/>
              </a:rPr>
              <a:t> </a:t>
            </a:r>
            <a:r>
              <a:rPr lang="en-US" sz="2200" b="1" dirty="0" err="1">
                <a:solidFill>
                  <a:srgbClr val="2B4150"/>
                </a:solidFill>
                <a:latin typeface="Source Sans Pro Bold" pitchFamily="34" charset="0"/>
                <a:ea typeface="Source Sans Pro Bold" pitchFamily="34" charset="-122"/>
                <a:cs typeface="Source Sans Pro Bold" pitchFamily="34" charset="-120"/>
              </a:rPr>
              <a:t>Llapashtica</a:t>
            </a:r>
            <a:endParaRPr lang="en-US" sz="2200" b="1" dirty="0">
              <a:solidFill>
                <a:srgbClr val="2B4150"/>
              </a:solidFill>
              <a:latin typeface="Source Sans Pro Bold" pitchFamily="34" charset="0"/>
              <a:ea typeface="Source Sans Pro Bold" pitchFamily="34" charset="-122"/>
              <a:cs typeface="Source Sans Pro Bold" pitchFamily="34" charset="-120"/>
            </a:endParaRPr>
          </a:p>
          <a:p>
            <a:pPr marL="0" indent="0" algn="l">
              <a:lnSpc>
                <a:spcPts val="3100"/>
              </a:lnSpc>
              <a:buNone/>
            </a:pPr>
            <a:r>
              <a:rPr lang="en-US" sz="2200" b="1" dirty="0">
                <a:solidFill>
                  <a:srgbClr val="2B4150"/>
                </a:solidFill>
                <a:latin typeface="Source Sans Pro Bold" pitchFamily="34" charset="0"/>
                <a:ea typeface="Source Sans Pro Bold" pitchFamily="34" charset="-122"/>
                <a:cs typeface="Source Sans Pro Bold" pitchFamily="34" charset="-120"/>
              </a:rPr>
              <a:t>        </a:t>
            </a:r>
            <a:r>
              <a:rPr lang="en-US" sz="2200" b="1" dirty="0" err="1">
                <a:solidFill>
                  <a:srgbClr val="2B4150"/>
                </a:solidFill>
                <a:latin typeface="Source Sans Pro Bold" pitchFamily="34" charset="0"/>
                <a:ea typeface="Source Sans Pro Bold" pitchFamily="34" charset="-122"/>
                <a:cs typeface="Source Sans Pro Bold" pitchFamily="34" charset="-120"/>
              </a:rPr>
              <a:t>Vjollca</a:t>
            </a:r>
            <a:r>
              <a:rPr lang="en-US" sz="2200" b="1" dirty="0">
                <a:solidFill>
                  <a:srgbClr val="2B4150"/>
                </a:solidFill>
                <a:latin typeface="Source Sans Pro Bold" pitchFamily="34" charset="0"/>
                <a:ea typeface="Source Sans Pro Bold" pitchFamily="34" charset="-122"/>
                <a:cs typeface="Source Sans Pro Bold" pitchFamily="34" charset="-120"/>
              </a:rPr>
              <a:t> </a:t>
            </a:r>
            <a:r>
              <a:rPr lang="en-US" sz="2200" b="1" dirty="0" err="1">
                <a:solidFill>
                  <a:srgbClr val="2B4150"/>
                </a:solidFill>
                <a:latin typeface="Source Sans Pro Bold" pitchFamily="34" charset="0"/>
                <a:ea typeface="Source Sans Pro Bold" pitchFamily="34" charset="-122"/>
                <a:cs typeface="Source Sans Pro Bold" pitchFamily="34" charset="-120"/>
              </a:rPr>
              <a:t>Ademi</a:t>
            </a:r>
            <a:endParaRPr lang="en-US" sz="2200" b="1" dirty="0">
              <a:solidFill>
                <a:srgbClr val="2B4150"/>
              </a:solidFill>
              <a:latin typeface="Source Sans Pro Bold" pitchFamily="34" charset="0"/>
              <a:ea typeface="Source Sans Pro Bold" pitchFamily="34" charset="-122"/>
              <a:cs typeface="Source Sans Pro Bold"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rotWithShape="1">
          <a:blip r:embed="rId3"/>
          <a:srcRect b="30491"/>
          <a:stretch/>
        </p:blipFill>
        <p:spPr>
          <a:xfrm>
            <a:off x="0" y="0"/>
            <a:ext cx="5486400" cy="8229600"/>
          </a:xfrm>
          <a:prstGeom prst="rect">
            <a:avLst/>
          </a:prstGeom>
        </p:spPr>
      </p:pic>
      <p:sp>
        <p:nvSpPr>
          <p:cNvPr id="3" name="Text 0"/>
          <p:cNvSpPr/>
          <p:nvPr/>
        </p:nvSpPr>
        <p:spPr>
          <a:xfrm>
            <a:off x="6280190" y="141422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The Future of Kosova Travel Guide: A Vision for Growth</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Kosova Travel Guide has the potential to become a vital tool for promoting Kosovo's tourism, attracting visitors worldwide, and driving economic growth. We believe this project will not only enhance travel experiences but also showcase our expertise in web development and our commitment to supporting the tourism industry in Kosovo.</a:t>
            </a:r>
            <a:endParaRPr lang="en-US" sz="1750" dirty="0"/>
          </a:p>
        </p:txBody>
      </p:sp>
      <p:sp>
        <p:nvSpPr>
          <p:cNvPr id="5" name="TextBox 4">
            <a:extLst>
              <a:ext uri="{FF2B5EF4-FFF2-40B4-BE49-F238E27FC236}">
                <a16:creationId xmlns:a16="http://schemas.microsoft.com/office/drawing/2014/main" id="{2ECC9A26-9FBA-4D5F-B1E0-97E82A810299}"/>
              </a:ext>
            </a:extLst>
          </p:cNvPr>
          <p:cNvSpPr txBox="1"/>
          <p:nvPr/>
        </p:nvSpPr>
        <p:spPr>
          <a:xfrm>
            <a:off x="12631479" y="7347098"/>
            <a:ext cx="1998921" cy="882502"/>
          </a:xfrm>
          <a:prstGeom prst="rect">
            <a:avLst/>
          </a:prstGeom>
          <a:solidFill>
            <a:srgbClr val="FFFCF5"/>
          </a:solidFill>
        </p:spPr>
        <p:txBody>
          <a:bodyPr wrap="square" rtlCol="0">
            <a:spAutoFit/>
          </a:bodyPr>
          <a:lstStyle/>
          <a:p>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12532995"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The Need for a Dedicated Kosovo Travel Guide</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A Gap in the Market</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Despite Kosovo's growing tourism potential, a comprehensive and interactive travel guide solely dedicated to the country is absent. Existing platforms often mention Kosovo briefly as part of broader guides, lacking the specific information tourists seek.</a:t>
            </a:r>
            <a:endParaRPr lang="en-US" sz="1750" dirty="0"/>
          </a:p>
        </p:txBody>
      </p:sp>
      <p:sp>
        <p:nvSpPr>
          <p:cNvPr id="5" name="Text 3"/>
          <p:cNvSpPr/>
          <p:nvPr/>
        </p:nvSpPr>
        <p:spPr>
          <a:xfrm>
            <a:off x="7599521" y="3634264"/>
            <a:ext cx="4327327" cy="354330"/>
          </a:xfrm>
          <a:prstGeom prst="rect">
            <a:avLst/>
          </a:prstGeom>
          <a:noFill/>
          <a:ln/>
        </p:spPr>
        <p:txBody>
          <a:bodyPr wrap="none" lIns="0" tIns="0" rIns="0" bIns="0" rtlCol="0" anchor="t"/>
          <a:lstStyle/>
          <a:p>
            <a:pPr marL="0" indent="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Boosting Tourism &amp; Exploration</a:t>
            </a:r>
            <a:endParaRPr lang="en-US" sz="2200" dirty="0"/>
          </a:p>
        </p:txBody>
      </p:sp>
      <p:sp>
        <p:nvSpPr>
          <p:cNvPr id="6" name="Text 4"/>
          <p:cNvSpPr/>
          <p:nvPr/>
        </p:nvSpPr>
        <p:spPr>
          <a:xfrm>
            <a:off x="7599521" y="421540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Kosova Travel Guide will empower visitors to discover hidden gems, plan their trips effectively, and experience Kosovo's rich culture and diverse landscapes to the fullest.</a:t>
            </a:r>
            <a:endParaRPr lang="en-US" sz="1750" dirty="0"/>
          </a:p>
        </p:txBody>
      </p:sp>
      <p:sp>
        <p:nvSpPr>
          <p:cNvPr id="7" name="TextBox 6">
            <a:extLst>
              <a:ext uri="{FF2B5EF4-FFF2-40B4-BE49-F238E27FC236}">
                <a16:creationId xmlns:a16="http://schemas.microsoft.com/office/drawing/2014/main" id="{16E2EA67-9439-46F4-AD53-4B3E678B49C4}"/>
              </a:ext>
            </a:extLst>
          </p:cNvPr>
          <p:cNvSpPr txBox="1"/>
          <p:nvPr/>
        </p:nvSpPr>
        <p:spPr>
          <a:xfrm>
            <a:off x="12631479" y="7347098"/>
            <a:ext cx="1998921" cy="882502"/>
          </a:xfrm>
          <a:prstGeom prst="rect">
            <a:avLst/>
          </a:prstGeom>
          <a:solidFill>
            <a:srgbClr val="FFFCF5"/>
          </a:solidFill>
        </p:spPr>
        <p:txBody>
          <a:bodyPr wrap="square" rtlCol="0">
            <a:spAutoFit/>
          </a:bodyPr>
          <a:lstStyle/>
          <a:p>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790" y="92964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Key Features: A User-Centric Approach</a:t>
            </a:r>
            <a:endParaRPr lang="en-US" sz="4450" dirty="0"/>
          </a:p>
        </p:txBody>
      </p:sp>
      <p:sp>
        <p:nvSpPr>
          <p:cNvPr id="4" name="Shape 1"/>
          <p:cNvSpPr/>
          <p:nvPr/>
        </p:nvSpPr>
        <p:spPr>
          <a:xfrm>
            <a:off x="793790" y="2942511"/>
            <a:ext cx="510302" cy="510302"/>
          </a:xfrm>
          <a:prstGeom prst="roundRect">
            <a:avLst>
              <a:gd name="adj" fmla="val 6667"/>
            </a:avLst>
          </a:prstGeom>
          <a:solidFill>
            <a:srgbClr val="F3EEE3"/>
          </a:solidFill>
          <a:ln/>
        </p:spPr>
      </p:sp>
      <p:sp>
        <p:nvSpPr>
          <p:cNvPr id="5" name="Text 2"/>
          <p:cNvSpPr/>
          <p:nvPr/>
        </p:nvSpPr>
        <p:spPr>
          <a:xfrm>
            <a:off x="878860" y="298501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1</a:t>
            </a:r>
            <a:endParaRPr lang="en-US" sz="2650" dirty="0"/>
          </a:p>
        </p:txBody>
      </p:sp>
      <p:sp>
        <p:nvSpPr>
          <p:cNvPr id="6" name="Text 3"/>
          <p:cNvSpPr/>
          <p:nvPr/>
        </p:nvSpPr>
        <p:spPr>
          <a:xfrm>
            <a:off x="1530906" y="2942511"/>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City &amp; Region Selection</a:t>
            </a:r>
            <a:endParaRPr lang="en-US" sz="2200" dirty="0"/>
          </a:p>
        </p:txBody>
      </p:sp>
      <p:sp>
        <p:nvSpPr>
          <p:cNvPr id="7" name="Text 4"/>
          <p:cNvSpPr/>
          <p:nvPr/>
        </p:nvSpPr>
        <p:spPr>
          <a:xfrm>
            <a:off x="1530906" y="378725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Tailored recommendations and itineraries based on user preferences, ensuring a personalized travel experience.</a:t>
            </a:r>
            <a:endParaRPr lang="en-US" sz="1750" dirty="0"/>
          </a:p>
        </p:txBody>
      </p:sp>
      <p:sp>
        <p:nvSpPr>
          <p:cNvPr id="8" name="Shape 5"/>
          <p:cNvSpPr/>
          <p:nvPr/>
        </p:nvSpPr>
        <p:spPr>
          <a:xfrm>
            <a:off x="4685467" y="2942511"/>
            <a:ext cx="510302" cy="510302"/>
          </a:xfrm>
          <a:prstGeom prst="roundRect">
            <a:avLst>
              <a:gd name="adj" fmla="val 6667"/>
            </a:avLst>
          </a:prstGeom>
          <a:solidFill>
            <a:srgbClr val="F3EEE3"/>
          </a:solidFill>
          <a:ln/>
        </p:spPr>
      </p:sp>
      <p:sp>
        <p:nvSpPr>
          <p:cNvPr id="9" name="Text 6"/>
          <p:cNvSpPr/>
          <p:nvPr/>
        </p:nvSpPr>
        <p:spPr>
          <a:xfrm>
            <a:off x="4770537" y="298501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2</a:t>
            </a:r>
            <a:endParaRPr lang="en-US" sz="2650" dirty="0"/>
          </a:p>
        </p:txBody>
      </p:sp>
      <p:sp>
        <p:nvSpPr>
          <p:cNvPr id="10" name="Text 7"/>
          <p:cNvSpPr/>
          <p:nvPr/>
        </p:nvSpPr>
        <p:spPr>
          <a:xfrm>
            <a:off x="5422583" y="2942511"/>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Step-by-Step Trip Planner</a:t>
            </a:r>
            <a:endParaRPr lang="en-US" sz="2200" dirty="0"/>
          </a:p>
        </p:txBody>
      </p:sp>
      <p:sp>
        <p:nvSpPr>
          <p:cNvPr id="11" name="Text 8"/>
          <p:cNvSpPr/>
          <p:nvPr/>
        </p:nvSpPr>
        <p:spPr>
          <a:xfrm>
            <a:off x="5422583" y="3787259"/>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A game-like progress bar guides users through each stage of their trip, making planning fun and interactive.</a:t>
            </a:r>
            <a:endParaRPr lang="en-US" sz="1750" dirty="0"/>
          </a:p>
        </p:txBody>
      </p:sp>
      <p:sp>
        <p:nvSpPr>
          <p:cNvPr id="12" name="Shape 9"/>
          <p:cNvSpPr/>
          <p:nvPr/>
        </p:nvSpPr>
        <p:spPr>
          <a:xfrm>
            <a:off x="793790" y="6083737"/>
            <a:ext cx="510302" cy="510302"/>
          </a:xfrm>
          <a:prstGeom prst="roundRect">
            <a:avLst>
              <a:gd name="adj" fmla="val 6667"/>
            </a:avLst>
          </a:prstGeom>
          <a:solidFill>
            <a:srgbClr val="F3EEE3"/>
          </a:solidFill>
          <a:ln/>
        </p:spPr>
      </p:sp>
      <p:sp>
        <p:nvSpPr>
          <p:cNvPr id="13" name="Text 10"/>
          <p:cNvSpPr/>
          <p:nvPr/>
        </p:nvSpPr>
        <p:spPr>
          <a:xfrm>
            <a:off x="878860" y="612624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3</a:t>
            </a:r>
            <a:endParaRPr lang="en-US" sz="2650" dirty="0"/>
          </a:p>
        </p:txBody>
      </p:sp>
      <p:sp>
        <p:nvSpPr>
          <p:cNvPr id="14" name="Text 11"/>
          <p:cNvSpPr/>
          <p:nvPr/>
        </p:nvSpPr>
        <p:spPr>
          <a:xfrm>
            <a:off x="1530906" y="6083737"/>
            <a:ext cx="3827502"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Flight &amp; Airport Information</a:t>
            </a:r>
            <a:endParaRPr lang="en-US" sz="2200" dirty="0"/>
          </a:p>
        </p:txBody>
      </p:sp>
      <p:sp>
        <p:nvSpPr>
          <p:cNvPr id="15" name="Text 12"/>
          <p:cNvSpPr/>
          <p:nvPr/>
        </p:nvSpPr>
        <p:spPr>
          <a:xfrm>
            <a:off x="1530906" y="6574155"/>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Access to real-time flight details, arrival instructions, and airport services, facilitating smooth travel.</a:t>
            </a:r>
            <a:endParaRPr lang="en-US" sz="1750" dirty="0"/>
          </a:p>
        </p:txBody>
      </p:sp>
      <p:sp>
        <p:nvSpPr>
          <p:cNvPr id="16" name="TextBox 15">
            <a:extLst>
              <a:ext uri="{FF2B5EF4-FFF2-40B4-BE49-F238E27FC236}">
                <a16:creationId xmlns:a16="http://schemas.microsoft.com/office/drawing/2014/main" id="{97E1AD2D-2359-4112-8178-DA73E0737D4B}"/>
              </a:ext>
            </a:extLst>
          </p:cNvPr>
          <p:cNvSpPr txBox="1"/>
          <p:nvPr/>
        </p:nvSpPr>
        <p:spPr>
          <a:xfrm>
            <a:off x="12631479" y="7347098"/>
            <a:ext cx="1998921" cy="882502"/>
          </a:xfrm>
          <a:prstGeom prst="rect">
            <a:avLst/>
          </a:prstGeom>
          <a:solidFill>
            <a:srgbClr val="FFFCF5"/>
          </a:solidFill>
        </p:spPr>
        <p:txBody>
          <a:bodyPr wrap="square" rtlCol="0">
            <a:spAutoFit/>
          </a:bodyPr>
          <a:lstStyle/>
          <a:p>
            <a:endParaRPr lang="en-GB" dirty="0"/>
          </a:p>
        </p:txBody>
      </p:sp>
      <p:pic>
        <p:nvPicPr>
          <p:cNvPr id="22" name="Picture 21">
            <a:extLst>
              <a:ext uri="{FF2B5EF4-FFF2-40B4-BE49-F238E27FC236}">
                <a16:creationId xmlns:a16="http://schemas.microsoft.com/office/drawing/2014/main" id="{82F9B6F5-5BED-4E08-9D7D-E1D9CFB563D8}"/>
              </a:ext>
            </a:extLst>
          </p:cNvPr>
          <p:cNvPicPr>
            <a:picLocks noChangeAspect="1"/>
          </p:cNvPicPr>
          <p:nvPr/>
        </p:nvPicPr>
        <p:blipFill>
          <a:blip r:embed="rId3"/>
          <a:stretch>
            <a:fillRect/>
          </a:stretch>
        </p:blipFill>
        <p:spPr>
          <a:xfrm>
            <a:off x="8435281" y="0"/>
            <a:ext cx="6195119" cy="8229600"/>
          </a:xfrm>
          <a:prstGeom prst="rect">
            <a:avLst/>
          </a:prstGeom>
        </p:spPr>
      </p:pic>
      <p:sp>
        <p:nvSpPr>
          <p:cNvPr id="23" name="TextBox 22">
            <a:extLst>
              <a:ext uri="{FF2B5EF4-FFF2-40B4-BE49-F238E27FC236}">
                <a16:creationId xmlns:a16="http://schemas.microsoft.com/office/drawing/2014/main" id="{67E60796-00FD-40BB-B1D2-747BBE1E339F}"/>
              </a:ext>
            </a:extLst>
          </p:cNvPr>
          <p:cNvSpPr txBox="1"/>
          <p:nvPr/>
        </p:nvSpPr>
        <p:spPr>
          <a:xfrm>
            <a:off x="11504428" y="2509284"/>
            <a:ext cx="893135" cy="369332"/>
          </a:xfrm>
          <a:prstGeom prst="rect">
            <a:avLst/>
          </a:prstGeom>
          <a:solidFill>
            <a:srgbClr val="F7F0E5"/>
          </a:solidFill>
        </p:spPr>
        <p:txBody>
          <a:bodyPr wrap="square" rtlCol="0">
            <a:spAutoFit/>
          </a:bodyPr>
          <a:lstStyle/>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6955" y="638413"/>
            <a:ext cx="7882890" cy="1125855"/>
          </a:xfrm>
          <a:prstGeom prst="rect">
            <a:avLst/>
          </a:prstGeom>
          <a:noFill/>
          <a:ln/>
        </p:spPr>
        <p:txBody>
          <a:bodyPr wrap="square" lIns="0" tIns="0" rIns="0" bIns="0" rtlCol="0" anchor="t"/>
          <a:lstStyle/>
          <a:p>
            <a:pPr marL="0" indent="0">
              <a:lnSpc>
                <a:spcPts val="4400"/>
              </a:lnSpc>
              <a:buNone/>
            </a:pPr>
            <a:r>
              <a:rPr lang="en-US" sz="3500" dirty="0">
                <a:solidFill>
                  <a:srgbClr val="124E73"/>
                </a:solidFill>
                <a:latin typeface="MuseoModerno Medium" pitchFamily="34" charset="0"/>
                <a:ea typeface="MuseoModerno Medium" pitchFamily="34" charset="-122"/>
                <a:cs typeface="MuseoModerno Medium" pitchFamily="34" charset="-120"/>
              </a:rPr>
              <a:t>Beyond the Basics: Enhancing the Tourist Experience</a:t>
            </a:r>
            <a:endParaRPr lang="en-US" sz="3500" dirty="0"/>
          </a:p>
        </p:txBody>
      </p:sp>
      <p:sp>
        <p:nvSpPr>
          <p:cNvPr id="4" name="Shape 1"/>
          <p:cNvSpPr/>
          <p:nvPr/>
        </p:nvSpPr>
        <p:spPr>
          <a:xfrm>
            <a:off x="6116955" y="2034421"/>
            <a:ext cx="7882890" cy="1326118"/>
          </a:xfrm>
          <a:prstGeom prst="roundRect">
            <a:avLst>
              <a:gd name="adj" fmla="val 2038"/>
            </a:avLst>
          </a:prstGeom>
          <a:solidFill>
            <a:srgbClr val="F3EEE3"/>
          </a:solidFill>
          <a:ln/>
        </p:spPr>
      </p:sp>
      <p:sp>
        <p:nvSpPr>
          <p:cNvPr id="5" name="Text 2"/>
          <p:cNvSpPr/>
          <p:nvPr/>
        </p:nvSpPr>
        <p:spPr>
          <a:xfrm>
            <a:off x="6297097" y="2214563"/>
            <a:ext cx="3176468" cy="281583"/>
          </a:xfrm>
          <a:prstGeom prst="rect">
            <a:avLst/>
          </a:prstGeom>
          <a:noFill/>
          <a:ln/>
        </p:spPr>
        <p:txBody>
          <a:bodyPr wrap="none" lIns="0" tIns="0" rIns="0" bIns="0" rtlCol="0" anchor="t"/>
          <a:lstStyle/>
          <a:p>
            <a:pPr marL="0" indent="0">
              <a:lnSpc>
                <a:spcPts val="2200"/>
              </a:lnSpc>
              <a:buNone/>
            </a:pPr>
            <a:r>
              <a:rPr lang="en-US" sz="1750" dirty="0">
                <a:solidFill>
                  <a:srgbClr val="2B4150"/>
                </a:solidFill>
                <a:latin typeface="MuseoModerno Medium" pitchFamily="34" charset="0"/>
                <a:ea typeface="MuseoModerno Medium" pitchFamily="34" charset="-122"/>
                <a:cs typeface="MuseoModerno Medium" pitchFamily="34" charset="-120"/>
              </a:rPr>
              <a:t>Taxi &amp; Transport Suggestions</a:t>
            </a:r>
            <a:endParaRPr lang="en-US" sz="1750" dirty="0"/>
          </a:p>
        </p:txBody>
      </p:sp>
      <p:sp>
        <p:nvSpPr>
          <p:cNvPr id="6" name="Text 3"/>
          <p:cNvSpPr/>
          <p:nvPr/>
        </p:nvSpPr>
        <p:spPr>
          <a:xfrm>
            <a:off x="6297097" y="2604135"/>
            <a:ext cx="7522607" cy="576263"/>
          </a:xfrm>
          <a:prstGeom prst="rect">
            <a:avLst/>
          </a:prstGeom>
          <a:noFill/>
          <a:ln/>
        </p:spPr>
        <p:txBody>
          <a:bodyPr wrap="square" lIns="0" tIns="0" rIns="0" bIns="0" rtlCol="0" anchor="t"/>
          <a:lstStyle/>
          <a:p>
            <a:pPr marL="0" indent="0">
              <a:lnSpc>
                <a:spcPts val="2250"/>
              </a:lnSpc>
              <a:buNone/>
            </a:pPr>
            <a:r>
              <a:rPr lang="en-US" sz="1400" dirty="0">
                <a:solidFill>
                  <a:srgbClr val="2B4150"/>
                </a:solidFill>
                <a:latin typeface="Source Sans Pro" pitchFamily="34" charset="0"/>
                <a:ea typeface="Source Sans Pro" pitchFamily="34" charset="-122"/>
                <a:cs typeface="Source Sans Pro" pitchFamily="34" charset="-120"/>
              </a:rPr>
              <a:t>Reliable and trustworthy transportation options for navigating the country, ensuring a seamless travel experience.</a:t>
            </a:r>
            <a:endParaRPr lang="en-US" sz="1400" dirty="0"/>
          </a:p>
        </p:txBody>
      </p:sp>
      <p:sp>
        <p:nvSpPr>
          <p:cNvPr id="7" name="Shape 4"/>
          <p:cNvSpPr/>
          <p:nvPr/>
        </p:nvSpPr>
        <p:spPr>
          <a:xfrm>
            <a:off x="6116955" y="3540681"/>
            <a:ext cx="7882890" cy="1326118"/>
          </a:xfrm>
          <a:prstGeom prst="roundRect">
            <a:avLst>
              <a:gd name="adj" fmla="val 2038"/>
            </a:avLst>
          </a:prstGeom>
          <a:solidFill>
            <a:srgbClr val="F3EEE3"/>
          </a:solidFill>
          <a:ln/>
        </p:spPr>
      </p:sp>
      <p:sp>
        <p:nvSpPr>
          <p:cNvPr id="8" name="Text 5"/>
          <p:cNvSpPr/>
          <p:nvPr/>
        </p:nvSpPr>
        <p:spPr>
          <a:xfrm>
            <a:off x="6297097" y="3720822"/>
            <a:ext cx="3515916" cy="281583"/>
          </a:xfrm>
          <a:prstGeom prst="rect">
            <a:avLst/>
          </a:prstGeom>
          <a:noFill/>
          <a:ln/>
        </p:spPr>
        <p:txBody>
          <a:bodyPr wrap="none" lIns="0" tIns="0" rIns="0" bIns="0" rtlCol="0" anchor="t"/>
          <a:lstStyle/>
          <a:p>
            <a:pPr marL="0" indent="0">
              <a:lnSpc>
                <a:spcPts val="2200"/>
              </a:lnSpc>
              <a:buNone/>
            </a:pPr>
            <a:r>
              <a:rPr lang="en-US" sz="1750" dirty="0">
                <a:solidFill>
                  <a:srgbClr val="2B4150"/>
                </a:solidFill>
                <a:latin typeface="MuseoModerno Medium" pitchFamily="34" charset="0"/>
                <a:ea typeface="MuseoModerno Medium" pitchFamily="34" charset="-122"/>
                <a:cs typeface="MuseoModerno Medium" pitchFamily="34" charset="-120"/>
              </a:rPr>
              <a:t>Hotel &amp; Accommodation Listings</a:t>
            </a:r>
            <a:endParaRPr lang="en-US" sz="1750" dirty="0"/>
          </a:p>
        </p:txBody>
      </p:sp>
      <p:sp>
        <p:nvSpPr>
          <p:cNvPr id="9" name="Text 6"/>
          <p:cNvSpPr/>
          <p:nvPr/>
        </p:nvSpPr>
        <p:spPr>
          <a:xfrm>
            <a:off x="6297097" y="4110395"/>
            <a:ext cx="7522607" cy="576263"/>
          </a:xfrm>
          <a:prstGeom prst="rect">
            <a:avLst/>
          </a:prstGeom>
          <a:noFill/>
          <a:ln/>
        </p:spPr>
        <p:txBody>
          <a:bodyPr wrap="square" lIns="0" tIns="0" rIns="0" bIns="0" rtlCol="0" anchor="t"/>
          <a:lstStyle/>
          <a:p>
            <a:pPr marL="0" indent="0">
              <a:lnSpc>
                <a:spcPts val="2250"/>
              </a:lnSpc>
              <a:buNone/>
            </a:pPr>
            <a:r>
              <a:rPr lang="en-US" sz="1400" dirty="0">
                <a:solidFill>
                  <a:srgbClr val="2B4150"/>
                </a:solidFill>
                <a:latin typeface="Source Sans Pro" pitchFamily="34" charset="0"/>
                <a:ea typeface="Source Sans Pro" pitchFamily="34" charset="-122"/>
                <a:cs typeface="Source Sans Pro" pitchFamily="34" charset="-120"/>
              </a:rPr>
              <a:t>A comprehensive database of accommodations, catering to various budgets and travel styles, with user reviews and ratings.</a:t>
            </a:r>
            <a:endParaRPr lang="en-US" sz="1400" dirty="0"/>
          </a:p>
        </p:txBody>
      </p:sp>
      <p:sp>
        <p:nvSpPr>
          <p:cNvPr id="10" name="Shape 7"/>
          <p:cNvSpPr/>
          <p:nvPr/>
        </p:nvSpPr>
        <p:spPr>
          <a:xfrm>
            <a:off x="6116955" y="5046940"/>
            <a:ext cx="7882890" cy="1326118"/>
          </a:xfrm>
          <a:prstGeom prst="roundRect">
            <a:avLst>
              <a:gd name="adj" fmla="val 2038"/>
            </a:avLst>
          </a:prstGeom>
          <a:solidFill>
            <a:srgbClr val="F3EEE3"/>
          </a:solidFill>
          <a:ln/>
        </p:spPr>
      </p:sp>
      <p:sp>
        <p:nvSpPr>
          <p:cNvPr id="11" name="Text 8"/>
          <p:cNvSpPr/>
          <p:nvPr/>
        </p:nvSpPr>
        <p:spPr>
          <a:xfrm>
            <a:off x="6297097" y="5227082"/>
            <a:ext cx="4152662" cy="281583"/>
          </a:xfrm>
          <a:prstGeom prst="rect">
            <a:avLst/>
          </a:prstGeom>
          <a:noFill/>
          <a:ln/>
        </p:spPr>
        <p:txBody>
          <a:bodyPr wrap="none" lIns="0" tIns="0" rIns="0" bIns="0" rtlCol="0" anchor="t"/>
          <a:lstStyle/>
          <a:p>
            <a:pPr marL="0" indent="0">
              <a:lnSpc>
                <a:spcPts val="2200"/>
              </a:lnSpc>
              <a:buNone/>
            </a:pPr>
            <a:r>
              <a:rPr lang="en-US" sz="1750" dirty="0">
                <a:solidFill>
                  <a:srgbClr val="2B4150"/>
                </a:solidFill>
                <a:latin typeface="MuseoModerno Medium" pitchFamily="34" charset="0"/>
                <a:ea typeface="MuseoModerno Medium" pitchFamily="34" charset="-122"/>
                <a:cs typeface="MuseoModerno Medium" pitchFamily="34" charset="-120"/>
              </a:rPr>
              <a:t>Restaurant &amp; Food Recommendations</a:t>
            </a:r>
            <a:endParaRPr lang="en-US" sz="1750" dirty="0"/>
          </a:p>
        </p:txBody>
      </p:sp>
      <p:sp>
        <p:nvSpPr>
          <p:cNvPr id="12" name="Text 9"/>
          <p:cNvSpPr/>
          <p:nvPr/>
        </p:nvSpPr>
        <p:spPr>
          <a:xfrm>
            <a:off x="6297097" y="5616654"/>
            <a:ext cx="7522607" cy="576263"/>
          </a:xfrm>
          <a:prstGeom prst="rect">
            <a:avLst/>
          </a:prstGeom>
          <a:noFill/>
          <a:ln/>
        </p:spPr>
        <p:txBody>
          <a:bodyPr wrap="square" lIns="0" tIns="0" rIns="0" bIns="0" rtlCol="0" anchor="t"/>
          <a:lstStyle/>
          <a:p>
            <a:pPr marL="0" indent="0">
              <a:lnSpc>
                <a:spcPts val="2250"/>
              </a:lnSpc>
              <a:buNone/>
            </a:pPr>
            <a:r>
              <a:rPr lang="en-US" sz="1400" dirty="0">
                <a:solidFill>
                  <a:srgbClr val="2B4150"/>
                </a:solidFill>
                <a:latin typeface="Source Sans Pro" pitchFamily="34" charset="0"/>
                <a:ea typeface="Source Sans Pro" pitchFamily="34" charset="-122"/>
                <a:cs typeface="Source Sans Pro" pitchFamily="34" charset="-120"/>
              </a:rPr>
              <a:t>Discover authentic Kosovar cuisine and explore diverse culinary options, filtered by location and cuisine type.</a:t>
            </a:r>
            <a:endParaRPr lang="en-US" sz="1400" dirty="0"/>
          </a:p>
        </p:txBody>
      </p:sp>
      <p:sp>
        <p:nvSpPr>
          <p:cNvPr id="13" name="Shape 10"/>
          <p:cNvSpPr/>
          <p:nvPr/>
        </p:nvSpPr>
        <p:spPr>
          <a:xfrm>
            <a:off x="6116955" y="6553200"/>
            <a:ext cx="7882890" cy="1037987"/>
          </a:xfrm>
          <a:prstGeom prst="roundRect">
            <a:avLst>
              <a:gd name="adj" fmla="val 2604"/>
            </a:avLst>
          </a:prstGeom>
          <a:solidFill>
            <a:srgbClr val="F3EEE3"/>
          </a:solidFill>
          <a:ln/>
        </p:spPr>
      </p:sp>
      <p:sp>
        <p:nvSpPr>
          <p:cNvPr id="14" name="Text 11"/>
          <p:cNvSpPr/>
          <p:nvPr/>
        </p:nvSpPr>
        <p:spPr>
          <a:xfrm>
            <a:off x="6297097" y="6733342"/>
            <a:ext cx="2449473" cy="281583"/>
          </a:xfrm>
          <a:prstGeom prst="rect">
            <a:avLst/>
          </a:prstGeom>
          <a:noFill/>
          <a:ln/>
        </p:spPr>
        <p:txBody>
          <a:bodyPr wrap="none" lIns="0" tIns="0" rIns="0" bIns="0" rtlCol="0" anchor="t"/>
          <a:lstStyle/>
          <a:p>
            <a:pPr marL="0" indent="0">
              <a:lnSpc>
                <a:spcPts val="2200"/>
              </a:lnSpc>
              <a:buNone/>
            </a:pPr>
            <a:r>
              <a:rPr lang="en-US" sz="1750" dirty="0">
                <a:solidFill>
                  <a:srgbClr val="2B4150"/>
                </a:solidFill>
                <a:latin typeface="MuseoModerno Medium" pitchFamily="34" charset="0"/>
                <a:ea typeface="MuseoModerno Medium" pitchFamily="34" charset="-122"/>
                <a:cs typeface="MuseoModerno Medium" pitchFamily="34" charset="-120"/>
              </a:rPr>
              <a:t>Top Tourist Attractions</a:t>
            </a:r>
            <a:endParaRPr lang="en-US" sz="1750" dirty="0"/>
          </a:p>
        </p:txBody>
      </p:sp>
      <p:sp>
        <p:nvSpPr>
          <p:cNvPr id="15" name="Text 12"/>
          <p:cNvSpPr/>
          <p:nvPr/>
        </p:nvSpPr>
        <p:spPr>
          <a:xfrm>
            <a:off x="6297097" y="7122914"/>
            <a:ext cx="7522607" cy="288131"/>
          </a:xfrm>
          <a:prstGeom prst="rect">
            <a:avLst/>
          </a:prstGeom>
          <a:noFill/>
          <a:ln/>
        </p:spPr>
        <p:txBody>
          <a:bodyPr wrap="none" lIns="0" tIns="0" rIns="0" bIns="0" rtlCol="0" anchor="t"/>
          <a:lstStyle/>
          <a:p>
            <a:pPr marL="0" indent="0">
              <a:lnSpc>
                <a:spcPts val="2250"/>
              </a:lnSpc>
              <a:buNone/>
            </a:pPr>
            <a:r>
              <a:rPr lang="en-US" sz="1400" dirty="0">
                <a:solidFill>
                  <a:srgbClr val="2B4150"/>
                </a:solidFill>
                <a:latin typeface="Source Sans Pro" pitchFamily="34" charset="0"/>
                <a:ea typeface="Source Sans Pro" pitchFamily="34" charset="-122"/>
                <a:cs typeface="Source Sans Pro" pitchFamily="34" charset="-120"/>
              </a:rPr>
              <a:t>A curated list of must-visit places, highlighting Kosovo's rich history, culture, and natural beauty.</a:t>
            </a:r>
            <a:endParaRPr lang="en-US" sz="1400" dirty="0"/>
          </a:p>
        </p:txBody>
      </p:sp>
      <p:sp>
        <p:nvSpPr>
          <p:cNvPr id="16" name="TextBox 15">
            <a:extLst>
              <a:ext uri="{FF2B5EF4-FFF2-40B4-BE49-F238E27FC236}">
                <a16:creationId xmlns:a16="http://schemas.microsoft.com/office/drawing/2014/main" id="{70877296-2BC2-4B71-830D-2AEB65AB3268}"/>
              </a:ext>
            </a:extLst>
          </p:cNvPr>
          <p:cNvSpPr txBox="1"/>
          <p:nvPr/>
        </p:nvSpPr>
        <p:spPr>
          <a:xfrm>
            <a:off x="12790967" y="7591187"/>
            <a:ext cx="1839433" cy="638413"/>
          </a:xfrm>
          <a:prstGeom prst="rect">
            <a:avLst/>
          </a:prstGeom>
          <a:solidFill>
            <a:srgbClr val="FFFCF5"/>
          </a:solidFill>
        </p:spPr>
        <p:txBody>
          <a:bodyPr wrap="square" rtlCol="0">
            <a:spAutoFit/>
          </a:bodyPr>
          <a:lstStyle/>
          <a:p>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7357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Interactive &amp; Informative: Going Beyond the Ordinary</a:t>
            </a:r>
            <a:endParaRPr lang="en-US" sz="4450" dirty="0"/>
          </a:p>
        </p:txBody>
      </p:sp>
      <p:pic>
        <p:nvPicPr>
          <p:cNvPr id="4" name="Image 1" descr="preencoded.png"/>
          <p:cNvPicPr>
            <a:picLocks noChangeAspect="1"/>
          </p:cNvPicPr>
          <p:nvPr/>
        </p:nvPicPr>
        <p:blipFill>
          <a:blip r:embed="rId4"/>
          <a:stretch>
            <a:fillRect/>
          </a:stretch>
        </p:blipFill>
        <p:spPr>
          <a:xfrm>
            <a:off x="6280190" y="3440073"/>
            <a:ext cx="566976" cy="566976"/>
          </a:xfrm>
          <a:prstGeom prst="rect">
            <a:avLst/>
          </a:prstGeom>
        </p:spPr>
      </p:pic>
      <p:sp>
        <p:nvSpPr>
          <p:cNvPr id="5" name="Text 1"/>
          <p:cNvSpPr/>
          <p:nvPr/>
        </p:nvSpPr>
        <p:spPr>
          <a:xfrm>
            <a:off x="6280190" y="4233863"/>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Interactive Map</a:t>
            </a:r>
            <a:endParaRPr lang="en-US" sz="2200" dirty="0"/>
          </a:p>
        </p:txBody>
      </p:sp>
      <p:sp>
        <p:nvSpPr>
          <p:cNvPr id="6" name="Text 2"/>
          <p:cNvSpPr/>
          <p:nvPr/>
        </p:nvSpPr>
        <p:spPr>
          <a:xfrm>
            <a:off x="6280190" y="4724281"/>
            <a:ext cx="2291953" cy="1814513"/>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Visualize routes, attractions, local services, and points of interest, enhancing the travel experience.</a:t>
            </a:r>
            <a:endParaRPr lang="en-US" sz="1750" dirty="0"/>
          </a:p>
        </p:txBody>
      </p:sp>
      <p:pic>
        <p:nvPicPr>
          <p:cNvPr id="7" name="Image 2" descr="preencoded.png"/>
          <p:cNvPicPr>
            <a:picLocks noChangeAspect="1"/>
          </p:cNvPicPr>
          <p:nvPr/>
        </p:nvPicPr>
        <p:blipFill>
          <a:blip r:embed="rId5"/>
          <a:stretch>
            <a:fillRect/>
          </a:stretch>
        </p:blipFill>
        <p:spPr>
          <a:xfrm>
            <a:off x="8912304" y="3440073"/>
            <a:ext cx="566976" cy="566976"/>
          </a:xfrm>
          <a:prstGeom prst="rect">
            <a:avLst/>
          </a:prstGeom>
        </p:spPr>
      </p:pic>
      <p:sp>
        <p:nvSpPr>
          <p:cNvPr id="8" name="Text 3"/>
          <p:cNvSpPr/>
          <p:nvPr/>
        </p:nvSpPr>
        <p:spPr>
          <a:xfrm>
            <a:off x="8912304" y="4233863"/>
            <a:ext cx="2292072" cy="708660"/>
          </a:xfrm>
          <a:prstGeom prst="rect">
            <a:avLst/>
          </a:prstGeom>
          <a:noFill/>
          <a:ln/>
        </p:spPr>
        <p:txBody>
          <a:bodyPr wrap="squar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Cultural Insights &amp; Fun Facts</a:t>
            </a:r>
            <a:endParaRPr lang="en-US" sz="2200" dirty="0"/>
          </a:p>
        </p:txBody>
      </p:sp>
      <p:sp>
        <p:nvSpPr>
          <p:cNvPr id="9" name="Text 4"/>
          <p:cNvSpPr/>
          <p:nvPr/>
        </p:nvSpPr>
        <p:spPr>
          <a:xfrm>
            <a:off x="8912304" y="5078611"/>
            <a:ext cx="2292072" cy="217741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Learn about Kosovo's history, traditions, and culture through engaging content, enriching the travel experience.</a:t>
            </a:r>
            <a:endParaRPr lang="en-US" sz="1750" dirty="0"/>
          </a:p>
        </p:txBody>
      </p:sp>
      <p:pic>
        <p:nvPicPr>
          <p:cNvPr id="10" name="Image 3" descr="preencoded.png"/>
          <p:cNvPicPr>
            <a:picLocks noChangeAspect="1"/>
          </p:cNvPicPr>
          <p:nvPr/>
        </p:nvPicPr>
        <p:blipFill>
          <a:blip r:embed="rId6"/>
          <a:stretch>
            <a:fillRect/>
          </a:stretch>
        </p:blipFill>
        <p:spPr>
          <a:xfrm>
            <a:off x="11544538" y="3440073"/>
            <a:ext cx="566976" cy="566976"/>
          </a:xfrm>
          <a:prstGeom prst="rect">
            <a:avLst/>
          </a:prstGeom>
        </p:spPr>
      </p:pic>
      <p:sp>
        <p:nvSpPr>
          <p:cNvPr id="11" name="Text 5"/>
          <p:cNvSpPr/>
          <p:nvPr/>
        </p:nvSpPr>
        <p:spPr>
          <a:xfrm>
            <a:off x="11544538" y="4233863"/>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AI Chatbot Guide</a:t>
            </a:r>
            <a:endParaRPr lang="en-US" sz="2200" dirty="0"/>
          </a:p>
        </p:txBody>
      </p:sp>
      <p:sp>
        <p:nvSpPr>
          <p:cNvPr id="12" name="Text 6"/>
          <p:cNvSpPr/>
          <p:nvPr/>
        </p:nvSpPr>
        <p:spPr>
          <a:xfrm>
            <a:off x="11544538" y="5078611"/>
            <a:ext cx="2291953" cy="217741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Instant travel assistance, providing answers to frequently asked questions, recommendations, and local information.</a:t>
            </a:r>
            <a:endParaRPr lang="en-US" sz="1750" dirty="0"/>
          </a:p>
        </p:txBody>
      </p:sp>
      <p:sp>
        <p:nvSpPr>
          <p:cNvPr id="13" name="TextBox 12">
            <a:extLst>
              <a:ext uri="{FF2B5EF4-FFF2-40B4-BE49-F238E27FC236}">
                <a16:creationId xmlns:a16="http://schemas.microsoft.com/office/drawing/2014/main" id="{00BE4224-9329-4063-A609-30C9B5A8509B}"/>
              </a:ext>
            </a:extLst>
          </p:cNvPr>
          <p:cNvSpPr txBox="1"/>
          <p:nvPr/>
        </p:nvSpPr>
        <p:spPr>
          <a:xfrm>
            <a:off x="12631479" y="7347098"/>
            <a:ext cx="1998921" cy="882502"/>
          </a:xfrm>
          <a:prstGeom prst="rect">
            <a:avLst/>
          </a:prstGeom>
          <a:solidFill>
            <a:srgbClr val="FFFCF5"/>
          </a:solidFill>
        </p:spPr>
        <p:txBody>
          <a:bodyPr wrap="square" rtlCol="0">
            <a:spAutoFit/>
          </a:bodyPr>
          <a:lstStyle/>
          <a:p>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8275" y="559713"/>
            <a:ext cx="7720251" cy="1906667"/>
          </a:xfrm>
          <a:prstGeom prst="rect">
            <a:avLst/>
          </a:prstGeom>
          <a:noFill/>
          <a:ln/>
        </p:spPr>
        <p:txBody>
          <a:bodyPr wrap="square" lIns="0" tIns="0" rIns="0" bIns="0" rtlCol="0" anchor="t"/>
          <a:lstStyle/>
          <a:p>
            <a:pPr marL="0" indent="0">
              <a:lnSpc>
                <a:spcPts val="5000"/>
              </a:lnSpc>
              <a:buNone/>
            </a:pPr>
            <a:r>
              <a:rPr lang="en-US" sz="4000" dirty="0">
                <a:solidFill>
                  <a:srgbClr val="124E73"/>
                </a:solidFill>
                <a:latin typeface="MuseoModerno Medium" pitchFamily="34" charset="0"/>
                <a:ea typeface="MuseoModerno Medium" pitchFamily="34" charset="-122"/>
                <a:cs typeface="MuseoModerno Medium" pitchFamily="34" charset="-120"/>
              </a:rPr>
              <a:t>Building the Platform: Leveraging Modern Technologies</a:t>
            </a:r>
            <a:endParaRPr lang="en-US" sz="4000" dirty="0"/>
          </a:p>
        </p:txBody>
      </p:sp>
      <p:sp>
        <p:nvSpPr>
          <p:cNvPr id="4" name="Shape 1"/>
          <p:cNvSpPr/>
          <p:nvPr/>
        </p:nvSpPr>
        <p:spPr>
          <a:xfrm>
            <a:off x="6427113" y="2771418"/>
            <a:ext cx="22860" cy="4898350"/>
          </a:xfrm>
          <a:prstGeom prst="roundRect">
            <a:avLst>
              <a:gd name="adj" fmla="val 133476"/>
            </a:avLst>
          </a:prstGeom>
          <a:solidFill>
            <a:srgbClr val="D9D4C9"/>
          </a:solidFill>
          <a:ln/>
        </p:spPr>
      </p:sp>
      <p:sp>
        <p:nvSpPr>
          <p:cNvPr id="5" name="Shape 2"/>
          <p:cNvSpPr/>
          <p:nvPr/>
        </p:nvSpPr>
        <p:spPr>
          <a:xfrm>
            <a:off x="6633091" y="3217664"/>
            <a:ext cx="610195" cy="22860"/>
          </a:xfrm>
          <a:prstGeom prst="roundRect">
            <a:avLst>
              <a:gd name="adj" fmla="val 133476"/>
            </a:avLst>
          </a:prstGeom>
          <a:solidFill>
            <a:srgbClr val="D9D4C9"/>
          </a:solidFill>
          <a:ln/>
        </p:spPr>
      </p:sp>
      <p:sp>
        <p:nvSpPr>
          <p:cNvPr id="6" name="Shape 3"/>
          <p:cNvSpPr/>
          <p:nvPr/>
        </p:nvSpPr>
        <p:spPr>
          <a:xfrm>
            <a:off x="6198275" y="3000256"/>
            <a:ext cx="457676" cy="457676"/>
          </a:xfrm>
          <a:prstGeom prst="roundRect">
            <a:avLst>
              <a:gd name="adj" fmla="val 6667"/>
            </a:avLst>
          </a:prstGeom>
          <a:solidFill>
            <a:srgbClr val="F3EEE3"/>
          </a:solidFill>
          <a:ln/>
        </p:spPr>
      </p:sp>
      <p:sp>
        <p:nvSpPr>
          <p:cNvPr id="7" name="Text 4"/>
          <p:cNvSpPr/>
          <p:nvPr/>
        </p:nvSpPr>
        <p:spPr>
          <a:xfrm>
            <a:off x="6274594" y="3038415"/>
            <a:ext cx="305038" cy="381357"/>
          </a:xfrm>
          <a:prstGeom prst="rect">
            <a:avLst/>
          </a:prstGeom>
          <a:noFill/>
          <a:ln/>
        </p:spPr>
        <p:txBody>
          <a:bodyPr wrap="none" lIns="0" tIns="0" rIns="0" bIns="0" rtlCol="0" anchor="t"/>
          <a:lstStyle/>
          <a:p>
            <a:pPr marL="0" indent="0" algn="ctr">
              <a:lnSpc>
                <a:spcPts val="2400"/>
              </a:lnSpc>
              <a:buNone/>
            </a:pPr>
            <a:r>
              <a:rPr lang="en-US" sz="2400" dirty="0">
                <a:solidFill>
                  <a:srgbClr val="2B4150"/>
                </a:solidFill>
                <a:latin typeface="MuseoModerno Medium" pitchFamily="34" charset="0"/>
                <a:ea typeface="MuseoModerno Medium" pitchFamily="34" charset="-122"/>
                <a:cs typeface="MuseoModerno Medium" pitchFamily="34" charset="-120"/>
              </a:rPr>
              <a:t>1</a:t>
            </a:r>
            <a:endParaRPr lang="en-US" sz="2400" dirty="0"/>
          </a:p>
        </p:txBody>
      </p:sp>
      <p:sp>
        <p:nvSpPr>
          <p:cNvPr id="8" name="Text 5"/>
          <p:cNvSpPr/>
          <p:nvPr/>
        </p:nvSpPr>
        <p:spPr>
          <a:xfrm>
            <a:off x="7444145" y="2974777"/>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Frontend</a:t>
            </a:r>
            <a:endParaRPr lang="en-US" sz="2000" dirty="0"/>
          </a:p>
        </p:txBody>
      </p:sp>
      <p:sp>
        <p:nvSpPr>
          <p:cNvPr id="9" name="Text 6"/>
          <p:cNvSpPr/>
          <p:nvPr/>
        </p:nvSpPr>
        <p:spPr>
          <a:xfrm>
            <a:off x="7444145" y="3414713"/>
            <a:ext cx="6474381" cy="650558"/>
          </a:xfrm>
          <a:prstGeom prst="rect">
            <a:avLst/>
          </a:prstGeom>
          <a:noFill/>
          <a:ln/>
        </p:spPr>
        <p:txBody>
          <a:bodyPr wrap="square" lIns="0" tIns="0" rIns="0" bIns="0" rtlCol="0" anchor="t"/>
          <a:lstStyle/>
          <a:p>
            <a:pPr marL="0" indent="0" algn="l">
              <a:lnSpc>
                <a:spcPts val="2550"/>
              </a:lnSpc>
              <a:buNone/>
            </a:pPr>
            <a:r>
              <a:rPr lang="en-US" sz="1600" dirty="0">
                <a:solidFill>
                  <a:srgbClr val="2B4150"/>
                </a:solidFill>
                <a:latin typeface="Source Sans Pro" pitchFamily="34" charset="0"/>
                <a:ea typeface="Source Sans Pro" pitchFamily="34" charset="-122"/>
                <a:cs typeface="Source Sans Pro" pitchFamily="34" charset="-120"/>
              </a:rPr>
              <a:t>Next.js (React Framework) for a dynamic and user-friendly interface, coupled with Tailwind CSS for modern and responsive styling.</a:t>
            </a:r>
            <a:endParaRPr lang="en-US" sz="1600" dirty="0"/>
          </a:p>
        </p:txBody>
      </p:sp>
      <p:sp>
        <p:nvSpPr>
          <p:cNvPr id="10" name="Shape 7"/>
          <p:cNvSpPr/>
          <p:nvPr/>
        </p:nvSpPr>
        <p:spPr>
          <a:xfrm>
            <a:off x="6633091" y="4918234"/>
            <a:ext cx="610195" cy="22860"/>
          </a:xfrm>
          <a:prstGeom prst="roundRect">
            <a:avLst>
              <a:gd name="adj" fmla="val 133476"/>
            </a:avLst>
          </a:prstGeom>
          <a:solidFill>
            <a:srgbClr val="D9D4C9"/>
          </a:solidFill>
          <a:ln/>
        </p:spPr>
      </p:sp>
      <p:sp>
        <p:nvSpPr>
          <p:cNvPr id="11" name="Shape 8"/>
          <p:cNvSpPr/>
          <p:nvPr/>
        </p:nvSpPr>
        <p:spPr>
          <a:xfrm>
            <a:off x="6198275" y="4700826"/>
            <a:ext cx="457676" cy="457676"/>
          </a:xfrm>
          <a:prstGeom prst="roundRect">
            <a:avLst>
              <a:gd name="adj" fmla="val 6667"/>
            </a:avLst>
          </a:prstGeom>
          <a:solidFill>
            <a:srgbClr val="F3EEE3"/>
          </a:solidFill>
          <a:ln/>
        </p:spPr>
      </p:sp>
      <p:sp>
        <p:nvSpPr>
          <p:cNvPr id="12" name="Text 9"/>
          <p:cNvSpPr/>
          <p:nvPr/>
        </p:nvSpPr>
        <p:spPr>
          <a:xfrm>
            <a:off x="6274594" y="4738985"/>
            <a:ext cx="305038" cy="381357"/>
          </a:xfrm>
          <a:prstGeom prst="rect">
            <a:avLst/>
          </a:prstGeom>
          <a:noFill/>
          <a:ln/>
        </p:spPr>
        <p:txBody>
          <a:bodyPr wrap="none" lIns="0" tIns="0" rIns="0" bIns="0" rtlCol="0" anchor="t"/>
          <a:lstStyle/>
          <a:p>
            <a:pPr marL="0" indent="0" algn="ctr">
              <a:lnSpc>
                <a:spcPts val="2400"/>
              </a:lnSpc>
              <a:buNone/>
            </a:pPr>
            <a:r>
              <a:rPr lang="en-US" sz="2400" dirty="0">
                <a:solidFill>
                  <a:srgbClr val="2B4150"/>
                </a:solidFill>
                <a:latin typeface="MuseoModerno Medium" pitchFamily="34" charset="0"/>
                <a:ea typeface="MuseoModerno Medium" pitchFamily="34" charset="-122"/>
                <a:cs typeface="MuseoModerno Medium" pitchFamily="34" charset="-120"/>
              </a:rPr>
              <a:t>2</a:t>
            </a:r>
            <a:endParaRPr lang="en-US" sz="2400" dirty="0"/>
          </a:p>
        </p:txBody>
      </p:sp>
      <p:sp>
        <p:nvSpPr>
          <p:cNvPr id="13" name="Text 10"/>
          <p:cNvSpPr/>
          <p:nvPr/>
        </p:nvSpPr>
        <p:spPr>
          <a:xfrm>
            <a:off x="7444145" y="4675346"/>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Backend</a:t>
            </a:r>
            <a:endParaRPr lang="en-US" sz="2000" dirty="0"/>
          </a:p>
        </p:txBody>
      </p:sp>
      <p:sp>
        <p:nvSpPr>
          <p:cNvPr id="14" name="Text 11"/>
          <p:cNvSpPr/>
          <p:nvPr/>
        </p:nvSpPr>
        <p:spPr>
          <a:xfrm>
            <a:off x="7444145" y="5115282"/>
            <a:ext cx="6474381" cy="650558"/>
          </a:xfrm>
          <a:prstGeom prst="rect">
            <a:avLst/>
          </a:prstGeom>
          <a:noFill/>
          <a:ln/>
        </p:spPr>
        <p:txBody>
          <a:bodyPr wrap="square" lIns="0" tIns="0" rIns="0" bIns="0" rtlCol="0" anchor="t"/>
          <a:lstStyle/>
          <a:p>
            <a:pPr marL="0" indent="0" algn="l">
              <a:lnSpc>
                <a:spcPts val="2550"/>
              </a:lnSpc>
              <a:buNone/>
            </a:pPr>
            <a:r>
              <a:rPr lang="en-US" sz="1600" dirty="0">
                <a:solidFill>
                  <a:srgbClr val="2B4150"/>
                </a:solidFill>
                <a:latin typeface="Source Sans Pro" pitchFamily="34" charset="0"/>
                <a:ea typeface="Source Sans Pro" pitchFamily="34" charset="-122"/>
                <a:cs typeface="Source Sans Pro" pitchFamily="34" charset="-120"/>
              </a:rPr>
              <a:t>Node.js with Express.js for efficient server-side logic and data handling, ensuring a smooth user experience.</a:t>
            </a:r>
            <a:endParaRPr lang="en-US" sz="1600" dirty="0"/>
          </a:p>
        </p:txBody>
      </p:sp>
      <p:sp>
        <p:nvSpPr>
          <p:cNvPr id="15" name="Shape 12"/>
          <p:cNvSpPr/>
          <p:nvPr/>
        </p:nvSpPr>
        <p:spPr>
          <a:xfrm>
            <a:off x="6633091" y="6618803"/>
            <a:ext cx="610195" cy="22860"/>
          </a:xfrm>
          <a:prstGeom prst="roundRect">
            <a:avLst>
              <a:gd name="adj" fmla="val 133476"/>
            </a:avLst>
          </a:prstGeom>
          <a:solidFill>
            <a:srgbClr val="D9D4C9"/>
          </a:solidFill>
          <a:ln/>
        </p:spPr>
      </p:sp>
      <p:sp>
        <p:nvSpPr>
          <p:cNvPr id="16" name="Shape 13"/>
          <p:cNvSpPr/>
          <p:nvPr/>
        </p:nvSpPr>
        <p:spPr>
          <a:xfrm>
            <a:off x="6198275" y="6401395"/>
            <a:ext cx="457676" cy="457676"/>
          </a:xfrm>
          <a:prstGeom prst="roundRect">
            <a:avLst>
              <a:gd name="adj" fmla="val 6667"/>
            </a:avLst>
          </a:prstGeom>
          <a:solidFill>
            <a:srgbClr val="F3EEE3"/>
          </a:solidFill>
          <a:ln/>
        </p:spPr>
      </p:sp>
      <p:sp>
        <p:nvSpPr>
          <p:cNvPr id="17" name="Text 14"/>
          <p:cNvSpPr/>
          <p:nvPr/>
        </p:nvSpPr>
        <p:spPr>
          <a:xfrm>
            <a:off x="6274594" y="6439555"/>
            <a:ext cx="305038" cy="381357"/>
          </a:xfrm>
          <a:prstGeom prst="rect">
            <a:avLst/>
          </a:prstGeom>
          <a:noFill/>
          <a:ln/>
        </p:spPr>
        <p:txBody>
          <a:bodyPr wrap="none" lIns="0" tIns="0" rIns="0" bIns="0" rtlCol="0" anchor="t"/>
          <a:lstStyle/>
          <a:p>
            <a:pPr marL="0" indent="0" algn="ctr">
              <a:lnSpc>
                <a:spcPts val="2400"/>
              </a:lnSpc>
              <a:buNone/>
            </a:pPr>
            <a:r>
              <a:rPr lang="en-US" sz="2400" dirty="0">
                <a:solidFill>
                  <a:srgbClr val="2B4150"/>
                </a:solidFill>
                <a:latin typeface="MuseoModerno Medium" pitchFamily="34" charset="0"/>
                <a:ea typeface="MuseoModerno Medium" pitchFamily="34" charset="-122"/>
                <a:cs typeface="MuseoModerno Medium" pitchFamily="34" charset="-120"/>
              </a:rPr>
              <a:t>3</a:t>
            </a:r>
            <a:endParaRPr lang="en-US" sz="2400" dirty="0"/>
          </a:p>
        </p:txBody>
      </p:sp>
      <p:sp>
        <p:nvSpPr>
          <p:cNvPr id="18" name="Text 15"/>
          <p:cNvSpPr/>
          <p:nvPr/>
        </p:nvSpPr>
        <p:spPr>
          <a:xfrm>
            <a:off x="7444145" y="6375916"/>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Database</a:t>
            </a:r>
            <a:endParaRPr lang="en-US" sz="2000" dirty="0"/>
          </a:p>
        </p:txBody>
      </p:sp>
      <p:sp>
        <p:nvSpPr>
          <p:cNvPr id="19" name="Text 16"/>
          <p:cNvSpPr/>
          <p:nvPr/>
        </p:nvSpPr>
        <p:spPr>
          <a:xfrm>
            <a:off x="7444145" y="6815852"/>
            <a:ext cx="6474381" cy="650558"/>
          </a:xfrm>
          <a:prstGeom prst="rect">
            <a:avLst/>
          </a:prstGeom>
          <a:noFill/>
          <a:ln/>
        </p:spPr>
        <p:txBody>
          <a:bodyPr wrap="square" lIns="0" tIns="0" rIns="0" bIns="0" rtlCol="0" anchor="t"/>
          <a:lstStyle/>
          <a:p>
            <a:pPr marL="0" indent="0" algn="l">
              <a:lnSpc>
                <a:spcPts val="2550"/>
              </a:lnSpc>
              <a:buNone/>
            </a:pPr>
            <a:r>
              <a:rPr lang="en-US" sz="1600" dirty="0">
                <a:solidFill>
                  <a:srgbClr val="2B4150"/>
                </a:solidFill>
                <a:latin typeface="Source Sans Pro" pitchFamily="34" charset="0"/>
                <a:ea typeface="Source Sans Pro" pitchFamily="34" charset="-122"/>
                <a:cs typeface="Source Sans Pro" pitchFamily="34" charset="-120"/>
              </a:rPr>
              <a:t>Firebase Firestore for real-time data storage, enabling dynamic content updates and personalized recommendations.</a:t>
            </a:r>
            <a:endParaRPr lang="en-US" sz="1600" dirty="0"/>
          </a:p>
        </p:txBody>
      </p:sp>
      <p:sp>
        <p:nvSpPr>
          <p:cNvPr id="20" name="TextBox 19">
            <a:extLst>
              <a:ext uri="{FF2B5EF4-FFF2-40B4-BE49-F238E27FC236}">
                <a16:creationId xmlns:a16="http://schemas.microsoft.com/office/drawing/2014/main" id="{2C4F2F55-F938-4BE5-9337-E9AA44988F17}"/>
              </a:ext>
            </a:extLst>
          </p:cNvPr>
          <p:cNvSpPr txBox="1"/>
          <p:nvPr/>
        </p:nvSpPr>
        <p:spPr>
          <a:xfrm>
            <a:off x="12631479" y="7347098"/>
            <a:ext cx="1998921" cy="882502"/>
          </a:xfrm>
          <a:prstGeom prst="rect">
            <a:avLst/>
          </a:prstGeom>
          <a:solidFill>
            <a:srgbClr val="FFFCF5"/>
          </a:solidFill>
        </p:spPr>
        <p:txBody>
          <a:bodyPr wrap="square" rtlCol="0">
            <a:spAutoFit/>
          </a:bodyPr>
          <a:lstStyle/>
          <a:p>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8784" y="589240"/>
            <a:ext cx="7646432" cy="2005608"/>
          </a:xfrm>
          <a:prstGeom prst="rect">
            <a:avLst/>
          </a:prstGeom>
          <a:noFill/>
          <a:ln/>
        </p:spPr>
        <p:txBody>
          <a:bodyPr wrap="square" lIns="0" tIns="0" rIns="0" bIns="0" rtlCol="0" anchor="t"/>
          <a:lstStyle/>
          <a:p>
            <a:pPr marL="0" indent="0">
              <a:lnSpc>
                <a:spcPts val="5250"/>
              </a:lnSpc>
              <a:buNone/>
            </a:pPr>
            <a:r>
              <a:rPr lang="en-US" sz="4200" dirty="0">
                <a:solidFill>
                  <a:srgbClr val="124E73"/>
                </a:solidFill>
                <a:latin typeface="MuseoModerno Medium" pitchFamily="34" charset="0"/>
                <a:ea typeface="MuseoModerno Medium" pitchFamily="34" charset="-122"/>
                <a:cs typeface="MuseoModerno Medium" pitchFamily="34" charset="-120"/>
              </a:rPr>
              <a:t>Seamless Integration: Connecting with Essential Services</a:t>
            </a:r>
            <a:endParaRPr lang="en-US" sz="4200" dirty="0"/>
          </a:p>
        </p:txBody>
      </p:sp>
      <p:pic>
        <p:nvPicPr>
          <p:cNvPr id="4" name="Image 1" descr="preencoded.png"/>
          <p:cNvPicPr>
            <a:picLocks noChangeAspect="1"/>
          </p:cNvPicPr>
          <p:nvPr/>
        </p:nvPicPr>
        <p:blipFill>
          <a:blip r:embed="rId4"/>
          <a:stretch>
            <a:fillRect/>
          </a:stretch>
        </p:blipFill>
        <p:spPr>
          <a:xfrm>
            <a:off x="748784" y="2915722"/>
            <a:ext cx="1069658" cy="1574840"/>
          </a:xfrm>
          <a:prstGeom prst="rect">
            <a:avLst/>
          </a:prstGeom>
        </p:spPr>
      </p:pic>
      <p:sp>
        <p:nvSpPr>
          <p:cNvPr id="5" name="Text 1"/>
          <p:cNvSpPr/>
          <p:nvPr/>
        </p:nvSpPr>
        <p:spPr>
          <a:xfrm>
            <a:off x="2139315" y="3129558"/>
            <a:ext cx="2674382" cy="334208"/>
          </a:xfrm>
          <a:prstGeom prst="rect">
            <a:avLst/>
          </a:prstGeom>
          <a:noFill/>
          <a:ln/>
        </p:spPr>
        <p:txBody>
          <a:bodyPr wrap="none" lIns="0" tIns="0" rIns="0" bIns="0" rtlCol="0" anchor="t"/>
          <a:lstStyle/>
          <a:p>
            <a:pPr marL="0" indent="0" algn="l">
              <a:lnSpc>
                <a:spcPts val="2600"/>
              </a:lnSpc>
              <a:buNone/>
            </a:pPr>
            <a:r>
              <a:rPr lang="en-US" sz="2100" dirty="0">
                <a:solidFill>
                  <a:srgbClr val="2B4150"/>
                </a:solidFill>
                <a:latin typeface="MuseoModerno Medium" pitchFamily="34" charset="0"/>
                <a:ea typeface="MuseoModerno Medium" pitchFamily="34" charset="-122"/>
                <a:cs typeface="MuseoModerno Medium" pitchFamily="34" charset="-120"/>
              </a:rPr>
              <a:t>Google Maps API</a:t>
            </a:r>
            <a:endParaRPr lang="en-US" sz="2100" dirty="0"/>
          </a:p>
        </p:txBody>
      </p:sp>
      <p:sp>
        <p:nvSpPr>
          <p:cNvPr id="6" name="Text 2"/>
          <p:cNvSpPr/>
          <p:nvPr/>
        </p:nvSpPr>
        <p:spPr>
          <a:xfrm>
            <a:off x="2139315" y="3592116"/>
            <a:ext cx="6255901" cy="684609"/>
          </a:xfrm>
          <a:prstGeom prst="rect">
            <a:avLst/>
          </a:prstGeom>
          <a:noFill/>
          <a:ln/>
        </p:spPr>
        <p:txBody>
          <a:bodyPr wrap="square" lIns="0" tIns="0" rIns="0" bIns="0" rtlCol="0" anchor="t"/>
          <a:lstStyle/>
          <a:p>
            <a:pPr marL="0" indent="0" algn="l">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For mapping, directions, and location-based services, enhancing the website's usability and navigation features.</a:t>
            </a:r>
            <a:endParaRPr lang="en-US" sz="1650" dirty="0"/>
          </a:p>
        </p:txBody>
      </p:sp>
      <p:pic>
        <p:nvPicPr>
          <p:cNvPr id="7" name="Image 2" descr="preencoded.png"/>
          <p:cNvPicPr>
            <a:picLocks noChangeAspect="1"/>
          </p:cNvPicPr>
          <p:nvPr/>
        </p:nvPicPr>
        <p:blipFill>
          <a:blip r:embed="rId5"/>
          <a:stretch>
            <a:fillRect/>
          </a:stretch>
        </p:blipFill>
        <p:spPr>
          <a:xfrm>
            <a:off x="748784" y="4490561"/>
            <a:ext cx="1069658" cy="1574840"/>
          </a:xfrm>
          <a:prstGeom prst="rect">
            <a:avLst/>
          </a:prstGeom>
        </p:spPr>
      </p:pic>
      <p:sp>
        <p:nvSpPr>
          <p:cNvPr id="8" name="Text 3"/>
          <p:cNvSpPr/>
          <p:nvPr/>
        </p:nvSpPr>
        <p:spPr>
          <a:xfrm>
            <a:off x="2139315" y="4704398"/>
            <a:ext cx="2674382" cy="334208"/>
          </a:xfrm>
          <a:prstGeom prst="rect">
            <a:avLst/>
          </a:prstGeom>
          <a:noFill/>
          <a:ln/>
        </p:spPr>
        <p:txBody>
          <a:bodyPr wrap="none" lIns="0" tIns="0" rIns="0" bIns="0" rtlCol="0" anchor="t"/>
          <a:lstStyle/>
          <a:p>
            <a:pPr marL="0" indent="0" algn="l">
              <a:lnSpc>
                <a:spcPts val="2600"/>
              </a:lnSpc>
              <a:buNone/>
            </a:pPr>
            <a:r>
              <a:rPr lang="en-US" sz="2100" dirty="0">
                <a:solidFill>
                  <a:srgbClr val="2B4150"/>
                </a:solidFill>
                <a:latin typeface="MuseoModerno Medium" pitchFamily="34" charset="0"/>
                <a:ea typeface="MuseoModerno Medium" pitchFamily="34" charset="-122"/>
                <a:cs typeface="MuseoModerno Medium" pitchFamily="34" charset="-120"/>
              </a:rPr>
              <a:t>OpenAI API</a:t>
            </a:r>
            <a:endParaRPr lang="en-US" sz="2100" dirty="0"/>
          </a:p>
        </p:txBody>
      </p:sp>
      <p:sp>
        <p:nvSpPr>
          <p:cNvPr id="9" name="Text 4"/>
          <p:cNvSpPr/>
          <p:nvPr/>
        </p:nvSpPr>
        <p:spPr>
          <a:xfrm>
            <a:off x="2139315" y="5166955"/>
            <a:ext cx="6255901" cy="684609"/>
          </a:xfrm>
          <a:prstGeom prst="rect">
            <a:avLst/>
          </a:prstGeom>
          <a:noFill/>
          <a:ln/>
        </p:spPr>
        <p:txBody>
          <a:bodyPr wrap="square" lIns="0" tIns="0" rIns="0" bIns="0" rtlCol="0" anchor="t"/>
          <a:lstStyle/>
          <a:p>
            <a:pPr marL="0" indent="0" algn="l">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Powering the AI chatbot for natural language processing, providing intelligent and interactive travel assistance.</a:t>
            </a:r>
            <a:endParaRPr lang="en-US" sz="1650" dirty="0"/>
          </a:p>
        </p:txBody>
      </p:sp>
      <p:pic>
        <p:nvPicPr>
          <p:cNvPr id="10" name="Image 3" descr="preencoded.png"/>
          <p:cNvPicPr>
            <a:picLocks noChangeAspect="1"/>
          </p:cNvPicPr>
          <p:nvPr/>
        </p:nvPicPr>
        <p:blipFill>
          <a:blip r:embed="rId6"/>
          <a:stretch>
            <a:fillRect/>
          </a:stretch>
        </p:blipFill>
        <p:spPr>
          <a:xfrm>
            <a:off x="748784" y="6065401"/>
            <a:ext cx="1069658" cy="1574840"/>
          </a:xfrm>
          <a:prstGeom prst="rect">
            <a:avLst/>
          </a:prstGeom>
        </p:spPr>
      </p:pic>
      <p:sp>
        <p:nvSpPr>
          <p:cNvPr id="11" name="Text 5"/>
          <p:cNvSpPr/>
          <p:nvPr/>
        </p:nvSpPr>
        <p:spPr>
          <a:xfrm>
            <a:off x="2139315" y="6279237"/>
            <a:ext cx="2674382" cy="334208"/>
          </a:xfrm>
          <a:prstGeom prst="rect">
            <a:avLst/>
          </a:prstGeom>
          <a:noFill/>
          <a:ln/>
        </p:spPr>
        <p:txBody>
          <a:bodyPr wrap="none" lIns="0" tIns="0" rIns="0" bIns="0" rtlCol="0" anchor="t"/>
          <a:lstStyle/>
          <a:p>
            <a:pPr marL="0" indent="0" algn="l">
              <a:lnSpc>
                <a:spcPts val="2600"/>
              </a:lnSpc>
              <a:buNone/>
            </a:pPr>
            <a:r>
              <a:rPr lang="en-US" sz="2100" dirty="0">
                <a:solidFill>
                  <a:srgbClr val="2B4150"/>
                </a:solidFill>
                <a:latin typeface="MuseoModerno Medium" pitchFamily="34" charset="0"/>
                <a:ea typeface="MuseoModerno Medium" pitchFamily="34" charset="-122"/>
                <a:cs typeface="MuseoModerno Medium" pitchFamily="34" charset="-120"/>
              </a:rPr>
              <a:t>Travel APIs</a:t>
            </a:r>
            <a:endParaRPr lang="en-US" sz="2100" dirty="0"/>
          </a:p>
        </p:txBody>
      </p:sp>
      <p:sp>
        <p:nvSpPr>
          <p:cNvPr id="12" name="Text 6"/>
          <p:cNvSpPr/>
          <p:nvPr/>
        </p:nvSpPr>
        <p:spPr>
          <a:xfrm>
            <a:off x="2139315" y="6741795"/>
            <a:ext cx="6255901" cy="684609"/>
          </a:xfrm>
          <a:prstGeom prst="rect">
            <a:avLst/>
          </a:prstGeom>
          <a:noFill/>
          <a:ln/>
        </p:spPr>
        <p:txBody>
          <a:bodyPr wrap="square" lIns="0" tIns="0" rIns="0" bIns="0" rtlCol="0" anchor="t"/>
          <a:lstStyle/>
          <a:p>
            <a:pPr marL="0" indent="0" algn="l">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Integrating flight, hotel, and other travel services for real-time information, booking, and price comparison.</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6392" y="630436"/>
            <a:ext cx="7831217" cy="1172051"/>
          </a:xfrm>
          <a:prstGeom prst="rect">
            <a:avLst/>
          </a:prstGeom>
          <a:noFill/>
          <a:ln/>
        </p:spPr>
        <p:txBody>
          <a:bodyPr wrap="square" lIns="0" tIns="0" rIns="0" bIns="0" rtlCol="0" anchor="t"/>
          <a:lstStyle/>
          <a:p>
            <a:pPr marL="0" indent="0">
              <a:lnSpc>
                <a:spcPts val="4600"/>
              </a:lnSpc>
              <a:buNone/>
            </a:pPr>
            <a:r>
              <a:rPr lang="en-US" sz="3650" dirty="0">
                <a:solidFill>
                  <a:srgbClr val="124E73"/>
                </a:solidFill>
                <a:latin typeface="MuseoModerno Medium" pitchFamily="34" charset="0"/>
                <a:ea typeface="MuseoModerno Medium" pitchFamily="34" charset="-122"/>
                <a:cs typeface="MuseoModerno Medium" pitchFamily="34" charset="-120"/>
              </a:rPr>
              <a:t>Project Timeline: Delivering a High-Quality Product</a:t>
            </a:r>
            <a:endParaRPr lang="en-US" sz="3650" dirty="0"/>
          </a:p>
        </p:txBody>
      </p:sp>
      <p:sp>
        <p:nvSpPr>
          <p:cNvPr id="4" name="Shape 1"/>
          <p:cNvSpPr/>
          <p:nvPr/>
        </p:nvSpPr>
        <p:spPr>
          <a:xfrm>
            <a:off x="656392" y="2083713"/>
            <a:ext cx="1305163" cy="1380649"/>
          </a:xfrm>
          <a:prstGeom prst="roundRect">
            <a:avLst>
              <a:gd name="adj" fmla="val 2155"/>
            </a:avLst>
          </a:prstGeom>
          <a:solidFill>
            <a:srgbClr val="F3EEE3"/>
          </a:solidFill>
          <a:ln/>
        </p:spPr>
      </p:sp>
      <p:sp>
        <p:nvSpPr>
          <p:cNvPr id="5" name="Text 2"/>
          <p:cNvSpPr/>
          <p:nvPr/>
        </p:nvSpPr>
        <p:spPr>
          <a:xfrm>
            <a:off x="1177052" y="2609255"/>
            <a:ext cx="263723" cy="329565"/>
          </a:xfrm>
          <a:prstGeom prst="rect">
            <a:avLst/>
          </a:prstGeom>
          <a:noFill/>
          <a:ln/>
        </p:spPr>
        <p:txBody>
          <a:bodyPr wrap="none" lIns="0" tIns="0" rIns="0" bIns="0" rtlCol="0" anchor="t"/>
          <a:lstStyle/>
          <a:p>
            <a:pPr marL="0" indent="0" algn="ctr">
              <a:lnSpc>
                <a:spcPts val="3300"/>
              </a:lnSpc>
              <a:buNone/>
            </a:pPr>
            <a:r>
              <a:rPr lang="en-US" sz="2050" dirty="0">
                <a:solidFill>
                  <a:srgbClr val="2B4150"/>
                </a:solidFill>
                <a:latin typeface="MuseoModerno Medium" pitchFamily="34" charset="0"/>
                <a:ea typeface="MuseoModerno Medium" pitchFamily="34" charset="-122"/>
                <a:cs typeface="MuseoModerno Medium" pitchFamily="34" charset="-120"/>
              </a:rPr>
              <a:t>1</a:t>
            </a:r>
            <a:endParaRPr lang="en-US" sz="2050" dirty="0"/>
          </a:p>
        </p:txBody>
      </p:sp>
      <p:sp>
        <p:nvSpPr>
          <p:cNvPr id="6" name="Text 3"/>
          <p:cNvSpPr/>
          <p:nvPr/>
        </p:nvSpPr>
        <p:spPr>
          <a:xfrm>
            <a:off x="2149078" y="2271236"/>
            <a:ext cx="4584144" cy="293013"/>
          </a:xfrm>
          <a:prstGeom prst="rect">
            <a:avLst/>
          </a:prstGeom>
          <a:noFill/>
          <a:ln/>
        </p:spPr>
        <p:txBody>
          <a:bodyPr wrap="none" lIns="0" tIns="0" rIns="0" bIns="0" rtlCol="0" anchor="t"/>
          <a:lstStyle/>
          <a:p>
            <a:pPr marL="0" indent="0" algn="l">
              <a:lnSpc>
                <a:spcPts val="2300"/>
              </a:lnSpc>
              <a:buNone/>
            </a:pPr>
            <a:r>
              <a:rPr lang="en-US" sz="1800" dirty="0">
                <a:solidFill>
                  <a:srgbClr val="2B4150"/>
                </a:solidFill>
                <a:latin typeface="MuseoModerno Medium" pitchFamily="34" charset="0"/>
                <a:ea typeface="MuseoModerno Medium" pitchFamily="34" charset="-122"/>
                <a:cs typeface="MuseoModerno Medium" pitchFamily="34" charset="-120"/>
              </a:rPr>
              <a:t>Phase 1: Planning &amp; Research (Week 1-2)</a:t>
            </a:r>
            <a:endParaRPr lang="en-US" sz="1800" dirty="0"/>
          </a:p>
        </p:txBody>
      </p:sp>
      <p:sp>
        <p:nvSpPr>
          <p:cNvPr id="7" name="Text 4"/>
          <p:cNvSpPr/>
          <p:nvPr/>
        </p:nvSpPr>
        <p:spPr>
          <a:xfrm>
            <a:off x="2149078" y="2676763"/>
            <a:ext cx="6151007" cy="600075"/>
          </a:xfrm>
          <a:prstGeom prst="rect">
            <a:avLst/>
          </a:prstGeom>
          <a:noFill/>
          <a:ln/>
        </p:spPr>
        <p:txBody>
          <a:bodyPr wrap="square" lIns="0" tIns="0" rIns="0" bIns="0" rtlCol="0" anchor="t"/>
          <a:lstStyle/>
          <a:p>
            <a:pPr marL="0" indent="0" algn="l">
              <a:lnSpc>
                <a:spcPts val="2350"/>
              </a:lnSpc>
              <a:buNone/>
            </a:pPr>
            <a:r>
              <a:rPr lang="en-US" sz="1450" dirty="0">
                <a:solidFill>
                  <a:srgbClr val="2B4150"/>
                </a:solidFill>
                <a:latin typeface="Source Sans Pro" pitchFamily="34" charset="0"/>
                <a:ea typeface="Source Sans Pro" pitchFamily="34" charset="-122"/>
                <a:cs typeface="Source Sans Pro" pitchFamily="34" charset="-120"/>
              </a:rPr>
              <a:t>Defining website features, designing user interface, and gathering essential travel data, laying the foundation for the project.</a:t>
            </a:r>
            <a:endParaRPr lang="en-US" sz="1450" dirty="0"/>
          </a:p>
        </p:txBody>
      </p:sp>
      <p:sp>
        <p:nvSpPr>
          <p:cNvPr id="8" name="Shape 5"/>
          <p:cNvSpPr/>
          <p:nvPr/>
        </p:nvSpPr>
        <p:spPr>
          <a:xfrm>
            <a:off x="2055257" y="3454837"/>
            <a:ext cx="6338649" cy="11430"/>
          </a:xfrm>
          <a:prstGeom prst="roundRect">
            <a:avLst>
              <a:gd name="adj" fmla="val 246124"/>
            </a:avLst>
          </a:prstGeom>
          <a:solidFill>
            <a:srgbClr val="D9D4C9"/>
          </a:solidFill>
          <a:ln/>
        </p:spPr>
      </p:sp>
      <p:sp>
        <p:nvSpPr>
          <p:cNvPr id="9" name="Shape 6"/>
          <p:cNvSpPr/>
          <p:nvPr/>
        </p:nvSpPr>
        <p:spPr>
          <a:xfrm>
            <a:off x="656392" y="3558064"/>
            <a:ext cx="2610326" cy="1973699"/>
          </a:xfrm>
          <a:prstGeom prst="roundRect">
            <a:avLst>
              <a:gd name="adj" fmla="val 1425"/>
            </a:avLst>
          </a:prstGeom>
          <a:solidFill>
            <a:srgbClr val="F3EEE3"/>
          </a:solidFill>
          <a:ln/>
        </p:spPr>
      </p:sp>
      <p:sp>
        <p:nvSpPr>
          <p:cNvPr id="10" name="Text 7"/>
          <p:cNvSpPr/>
          <p:nvPr/>
        </p:nvSpPr>
        <p:spPr>
          <a:xfrm>
            <a:off x="1829633" y="4380071"/>
            <a:ext cx="263723" cy="329565"/>
          </a:xfrm>
          <a:prstGeom prst="rect">
            <a:avLst/>
          </a:prstGeom>
          <a:noFill/>
          <a:ln/>
        </p:spPr>
        <p:txBody>
          <a:bodyPr wrap="none" lIns="0" tIns="0" rIns="0" bIns="0" rtlCol="0" anchor="t"/>
          <a:lstStyle/>
          <a:p>
            <a:pPr marL="0" indent="0" algn="ctr">
              <a:lnSpc>
                <a:spcPts val="3300"/>
              </a:lnSpc>
              <a:buNone/>
            </a:pPr>
            <a:r>
              <a:rPr lang="en-US" sz="2050" dirty="0">
                <a:solidFill>
                  <a:srgbClr val="2B4150"/>
                </a:solidFill>
                <a:latin typeface="MuseoModerno Medium" pitchFamily="34" charset="0"/>
                <a:ea typeface="MuseoModerno Medium" pitchFamily="34" charset="-122"/>
                <a:cs typeface="MuseoModerno Medium" pitchFamily="34" charset="-120"/>
              </a:rPr>
              <a:t>2</a:t>
            </a:r>
            <a:endParaRPr lang="en-US" sz="2050" dirty="0"/>
          </a:p>
        </p:txBody>
      </p:sp>
      <p:sp>
        <p:nvSpPr>
          <p:cNvPr id="11" name="Text 8"/>
          <p:cNvSpPr/>
          <p:nvPr/>
        </p:nvSpPr>
        <p:spPr>
          <a:xfrm>
            <a:off x="3454241" y="3745587"/>
            <a:ext cx="4845844" cy="586026"/>
          </a:xfrm>
          <a:prstGeom prst="rect">
            <a:avLst/>
          </a:prstGeom>
          <a:noFill/>
          <a:ln/>
        </p:spPr>
        <p:txBody>
          <a:bodyPr wrap="square" lIns="0" tIns="0" rIns="0" bIns="0" rtlCol="0" anchor="t"/>
          <a:lstStyle/>
          <a:p>
            <a:pPr marL="0" indent="0" algn="l">
              <a:lnSpc>
                <a:spcPts val="2300"/>
              </a:lnSpc>
              <a:buNone/>
            </a:pPr>
            <a:r>
              <a:rPr lang="en-US" sz="1800" dirty="0">
                <a:solidFill>
                  <a:srgbClr val="2B4150"/>
                </a:solidFill>
                <a:latin typeface="MuseoModerno Medium" pitchFamily="34" charset="0"/>
                <a:ea typeface="MuseoModerno Medium" pitchFamily="34" charset="-122"/>
                <a:cs typeface="MuseoModerno Medium" pitchFamily="34" charset="-120"/>
              </a:rPr>
              <a:t>Phase 2: Development - Core Features (Week 3-7)</a:t>
            </a:r>
            <a:endParaRPr lang="en-US" sz="1800" dirty="0"/>
          </a:p>
        </p:txBody>
      </p:sp>
      <p:sp>
        <p:nvSpPr>
          <p:cNvPr id="12" name="Text 9"/>
          <p:cNvSpPr/>
          <p:nvPr/>
        </p:nvSpPr>
        <p:spPr>
          <a:xfrm>
            <a:off x="3454241" y="4444127"/>
            <a:ext cx="4845844" cy="900113"/>
          </a:xfrm>
          <a:prstGeom prst="rect">
            <a:avLst/>
          </a:prstGeom>
          <a:noFill/>
          <a:ln/>
        </p:spPr>
        <p:txBody>
          <a:bodyPr wrap="square" lIns="0" tIns="0" rIns="0" bIns="0" rtlCol="0" anchor="t"/>
          <a:lstStyle/>
          <a:p>
            <a:pPr marL="0" indent="0" algn="l">
              <a:lnSpc>
                <a:spcPts val="2350"/>
              </a:lnSpc>
              <a:buNone/>
            </a:pPr>
            <a:r>
              <a:rPr lang="en-US" sz="1450" dirty="0">
                <a:solidFill>
                  <a:srgbClr val="2B4150"/>
                </a:solidFill>
                <a:latin typeface="Source Sans Pro" pitchFamily="34" charset="0"/>
                <a:ea typeface="Source Sans Pro" pitchFamily="34" charset="-122"/>
                <a:cs typeface="Source Sans Pro" pitchFamily="34" charset="-120"/>
              </a:rPr>
              <a:t>Building the core functionalities, including city selection, trip planner, and travel recommendations, establishing the website's foundation.</a:t>
            </a:r>
            <a:endParaRPr lang="en-US" sz="1450" dirty="0"/>
          </a:p>
        </p:txBody>
      </p:sp>
      <p:sp>
        <p:nvSpPr>
          <p:cNvPr id="13" name="Shape 10"/>
          <p:cNvSpPr/>
          <p:nvPr/>
        </p:nvSpPr>
        <p:spPr>
          <a:xfrm>
            <a:off x="3360420" y="5522238"/>
            <a:ext cx="5033486" cy="11430"/>
          </a:xfrm>
          <a:prstGeom prst="roundRect">
            <a:avLst>
              <a:gd name="adj" fmla="val 246124"/>
            </a:avLst>
          </a:prstGeom>
          <a:solidFill>
            <a:srgbClr val="D9D4C9"/>
          </a:solidFill>
          <a:ln/>
        </p:spPr>
      </p:sp>
      <p:sp>
        <p:nvSpPr>
          <p:cNvPr id="14" name="Shape 11"/>
          <p:cNvSpPr/>
          <p:nvPr/>
        </p:nvSpPr>
        <p:spPr>
          <a:xfrm>
            <a:off x="656392" y="5625465"/>
            <a:ext cx="3915608" cy="1973699"/>
          </a:xfrm>
          <a:prstGeom prst="roundRect">
            <a:avLst>
              <a:gd name="adj" fmla="val 1425"/>
            </a:avLst>
          </a:prstGeom>
          <a:solidFill>
            <a:srgbClr val="F3EEE3"/>
          </a:solidFill>
          <a:ln/>
        </p:spPr>
      </p:sp>
      <p:sp>
        <p:nvSpPr>
          <p:cNvPr id="15" name="Text 12"/>
          <p:cNvSpPr/>
          <p:nvPr/>
        </p:nvSpPr>
        <p:spPr>
          <a:xfrm>
            <a:off x="2482334" y="6447473"/>
            <a:ext cx="263723" cy="329565"/>
          </a:xfrm>
          <a:prstGeom prst="rect">
            <a:avLst/>
          </a:prstGeom>
          <a:noFill/>
          <a:ln/>
        </p:spPr>
        <p:txBody>
          <a:bodyPr wrap="none" lIns="0" tIns="0" rIns="0" bIns="0" rtlCol="0" anchor="t"/>
          <a:lstStyle/>
          <a:p>
            <a:pPr marL="0" indent="0" algn="ctr">
              <a:lnSpc>
                <a:spcPts val="3300"/>
              </a:lnSpc>
              <a:buNone/>
            </a:pPr>
            <a:r>
              <a:rPr lang="en-US" sz="2050" dirty="0">
                <a:solidFill>
                  <a:srgbClr val="2B4150"/>
                </a:solidFill>
                <a:latin typeface="MuseoModerno Medium" pitchFamily="34" charset="0"/>
                <a:ea typeface="MuseoModerno Medium" pitchFamily="34" charset="-122"/>
                <a:cs typeface="MuseoModerno Medium" pitchFamily="34" charset="-120"/>
              </a:rPr>
              <a:t>3</a:t>
            </a:r>
            <a:endParaRPr lang="en-US" sz="2050" dirty="0"/>
          </a:p>
        </p:txBody>
      </p:sp>
      <p:sp>
        <p:nvSpPr>
          <p:cNvPr id="16" name="Text 13"/>
          <p:cNvSpPr/>
          <p:nvPr/>
        </p:nvSpPr>
        <p:spPr>
          <a:xfrm>
            <a:off x="4759523" y="5812988"/>
            <a:ext cx="3540562" cy="586026"/>
          </a:xfrm>
          <a:prstGeom prst="rect">
            <a:avLst/>
          </a:prstGeom>
          <a:noFill/>
          <a:ln/>
        </p:spPr>
        <p:txBody>
          <a:bodyPr wrap="square" lIns="0" tIns="0" rIns="0" bIns="0" rtlCol="0" anchor="t"/>
          <a:lstStyle/>
          <a:p>
            <a:pPr marL="0" indent="0" algn="l">
              <a:lnSpc>
                <a:spcPts val="2300"/>
              </a:lnSpc>
              <a:buNone/>
            </a:pPr>
            <a:r>
              <a:rPr lang="en-US" sz="1800" dirty="0">
                <a:solidFill>
                  <a:srgbClr val="2B4150"/>
                </a:solidFill>
                <a:latin typeface="MuseoModerno Medium" pitchFamily="34" charset="0"/>
                <a:ea typeface="MuseoModerno Medium" pitchFamily="34" charset="-122"/>
                <a:cs typeface="MuseoModerno Medium" pitchFamily="34" charset="-120"/>
              </a:rPr>
              <a:t>Phase 3: Enhancements &amp; UI Improvements (Week 8-9)</a:t>
            </a:r>
            <a:endParaRPr lang="en-US" sz="1800" dirty="0"/>
          </a:p>
        </p:txBody>
      </p:sp>
      <p:sp>
        <p:nvSpPr>
          <p:cNvPr id="17" name="Text 14"/>
          <p:cNvSpPr/>
          <p:nvPr/>
        </p:nvSpPr>
        <p:spPr>
          <a:xfrm>
            <a:off x="4759523" y="6511528"/>
            <a:ext cx="3540562" cy="900113"/>
          </a:xfrm>
          <a:prstGeom prst="rect">
            <a:avLst/>
          </a:prstGeom>
          <a:noFill/>
          <a:ln/>
        </p:spPr>
        <p:txBody>
          <a:bodyPr wrap="square" lIns="0" tIns="0" rIns="0" bIns="0" rtlCol="0" anchor="t"/>
          <a:lstStyle/>
          <a:p>
            <a:pPr marL="0" indent="0" algn="l">
              <a:lnSpc>
                <a:spcPts val="2350"/>
              </a:lnSpc>
              <a:buNone/>
            </a:pPr>
            <a:r>
              <a:rPr lang="en-US" sz="1450" dirty="0">
                <a:solidFill>
                  <a:srgbClr val="2B4150"/>
                </a:solidFill>
                <a:latin typeface="Source Sans Pro" pitchFamily="34" charset="0"/>
                <a:ea typeface="Source Sans Pro" pitchFamily="34" charset="-122"/>
                <a:cs typeface="Source Sans Pro" pitchFamily="34" charset="-120"/>
              </a:rPr>
              <a:t>Adding user authentication, enhancing design, and optimizing performance, refining the website's user experience.</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51109"/>
            <a:ext cx="11243191"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Final Steps: Ensuring a Successful Launch</a:t>
            </a:r>
            <a:endParaRPr lang="en-US" sz="4450" dirty="0"/>
          </a:p>
        </p:txBody>
      </p:sp>
      <p:sp>
        <p:nvSpPr>
          <p:cNvPr id="3" name="Text 1"/>
          <p:cNvSpPr/>
          <p:nvPr/>
        </p:nvSpPr>
        <p:spPr>
          <a:xfrm>
            <a:off x="793790" y="3547824"/>
            <a:ext cx="3785235" cy="708660"/>
          </a:xfrm>
          <a:prstGeom prst="rect">
            <a:avLst/>
          </a:prstGeom>
          <a:noFill/>
          <a:ln/>
        </p:spPr>
        <p:txBody>
          <a:bodyPr wrap="square" lIns="0" tIns="0" rIns="0" bIns="0" rtlCol="0" anchor="t"/>
          <a:lstStyle/>
          <a:p>
            <a:pPr marL="0" indent="0" algn="r">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Testing &amp; Bug Fixing (Week 10-11)</a:t>
            </a:r>
            <a:endParaRPr lang="en-US" sz="2200" dirty="0"/>
          </a:p>
        </p:txBody>
      </p:sp>
      <p:sp>
        <p:nvSpPr>
          <p:cNvPr id="4" name="Text 2"/>
          <p:cNvSpPr/>
          <p:nvPr/>
        </p:nvSpPr>
        <p:spPr>
          <a:xfrm>
            <a:off x="793790" y="4392573"/>
            <a:ext cx="3785235" cy="1451610"/>
          </a:xfrm>
          <a:prstGeom prst="rect">
            <a:avLst/>
          </a:prstGeom>
          <a:noFill/>
          <a:ln/>
        </p:spPr>
        <p:txBody>
          <a:bodyPr wrap="square" lIns="0" tIns="0" rIns="0" bIns="0" rtlCol="0" anchor="t"/>
          <a:lstStyle/>
          <a:p>
            <a:pPr marL="0" indent="0" algn="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Thorough testing of all features, fixing issues, and optimizing performance, ensuring a smooth and reliable user experience.</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5571411" y="4209098"/>
            <a:ext cx="339328" cy="424220"/>
          </a:xfrm>
          <a:prstGeom prst="rect">
            <a:avLst/>
          </a:prstGeom>
          <a:noFill/>
          <a:ln/>
        </p:spPr>
        <p:txBody>
          <a:bodyPr wrap="none" lIns="0" tIns="0" rIns="0" bIns="0" rtlCol="0" anchor="t"/>
          <a:lstStyle/>
          <a:p>
            <a:pPr marL="0" indent="0">
              <a:lnSpc>
                <a:spcPts val="4250"/>
              </a:lnSpc>
              <a:buNone/>
            </a:pPr>
            <a:r>
              <a:rPr lang="en-US" sz="2650" dirty="0">
                <a:solidFill>
                  <a:srgbClr val="2B4150"/>
                </a:solidFill>
                <a:latin typeface="MuseoModerno Medium" pitchFamily="34" charset="0"/>
                <a:ea typeface="MuseoModerno Medium" pitchFamily="34" charset="-122"/>
                <a:cs typeface="MuseoModerno Medium" pitchFamily="34" charset="-120"/>
              </a:rPr>
              <a:t>1</a:t>
            </a:r>
            <a:endParaRPr lang="en-US" sz="2650" dirty="0"/>
          </a:p>
        </p:txBody>
      </p:sp>
      <p:sp>
        <p:nvSpPr>
          <p:cNvPr id="7" name="Text 4"/>
          <p:cNvSpPr/>
          <p:nvPr/>
        </p:nvSpPr>
        <p:spPr>
          <a:xfrm>
            <a:off x="10051256" y="3729276"/>
            <a:ext cx="3785354" cy="708660"/>
          </a:xfrm>
          <a:prstGeom prst="rect">
            <a:avLst/>
          </a:prstGeom>
          <a:noFill/>
          <a:ln/>
        </p:spPr>
        <p:txBody>
          <a:bodyPr wrap="squar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Deployment &amp; Finalization (Week 12-13)</a:t>
            </a:r>
            <a:endParaRPr lang="en-US" sz="2200" dirty="0"/>
          </a:p>
        </p:txBody>
      </p:sp>
      <p:sp>
        <p:nvSpPr>
          <p:cNvPr id="8" name="Text 5"/>
          <p:cNvSpPr/>
          <p:nvPr/>
        </p:nvSpPr>
        <p:spPr>
          <a:xfrm>
            <a:off x="10051256" y="4574024"/>
            <a:ext cx="3785354"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Deploying the website on Vercel, final quality checks, and documentation, preparing for launch and marketing.</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719423" y="4758452"/>
            <a:ext cx="339328" cy="424220"/>
          </a:xfrm>
          <a:prstGeom prst="rect">
            <a:avLst/>
          </a:prstGeom>
          <a:noFill/>
          <a:ln/>
        </p:spPr>
        <p:txBody>
          <a:bodyPr wrap="none" lIns="0" tIns="0" rIns="0" bIns="0" rtlCol="0" anchor="t"/>
          <a:lstStyle/>
          <a:p>
            <a:pPr marL="0" indent="0">
              <a:lnSpc>
                <a:spcPts val="4250"/>
              </a:lnSpc>
              <a:buNone/>
            </a:pPr>
            <a:r>
              <a:rPr lang="en-US" sz="2650" dirty="0">
                <a:solidFill>
                  <a:srgbClr val="2B4150"/>
                </a:solidFill>
                <a:latin typeface="MuseoModerno Medium" pitchFamily="34" charset="0"/>
                <a:ea typeface="MuseoModerno Medium" pitchFamily="34" charset="-122"/>
                <a:cs typeface="MuseoModerno Medium" pitchFamily="34" charset="-120"/>
              </a:rPr>
              <a:t>2</a:t>
            </a:r>
            <a:endParaRPr lang="en-US" sz="2650" dirty="0"/>
          </a:p>
        </p:txBody>
      </p:sp>
      <p:sp>
        <p:nvSpPr>
          <p:cNvPr id="11" name="TextBox 10">
            <a:extLst>
              <a:ext uri="{FF2B5EF4-FFF2-40B4-BE49-F238E27FC236}">
                <a16:creationId xmlns:a16="http://schemas.microsoft.com/office/drawing/2014/main" id="{A4DCBF2B-4457-472C-A9E3-2F328D7E7A58}"/>
              </a:ext>
            </a:extLst>
          </p:cNvPr>
          <p:cNvSpPr txBox="1"/>
          <p:nvPr/>
        </p:nvSpPr>
        <p:spPr>
          <a:xfrm>
            <a:off x="12631479" y="7347098"/>
            <a:ext cx="1998921" cy="882502"/>
          </a:xfrm>
          <a:prstGeom prst="rect">
            <a:avLst/>
          </a:prstGeom>
          <a:solidFill>
            <a:srgbClr val="FFFCF5"/>
          </a:solidFill>
        </p:spPr>
        <p:txBody>
          <a:bodyPr wrap="square" rtlCol="0">
            <a:spAutoFit/>
          </a:bodyPr>
          <a:lstStyle/>
          <a:p>
            <a:endParaRPr lang="en-GB"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755</Words>
  <Application>Microsoft Office PowerPoint</Application>
  <PresentationFormat>Custom</PresentationFormat>
  <Paragraphs>82</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MuseoModerno Medium</vt:lpstr>
      <vt:lpstr>Source Sans Pro</vt:lpstr>
      <vt:lpstr>Source Sans Pro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Adhurim Canhasi</cp:lastModifiedBy>
  <cp:revision>4</cp:revision>
  <dcterms:created xsi:type="dcterms:W3CDTF">2025-03-09T15:36:37Z</dcterms:created>
  <dcterms:modified xsi:type="dcterms:W3CDTF">2025-03-09T15:46:41Z</dcterms:modified>
</cp:coreProperties>
</file>